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11" r:id="rId3"/>
  </p:sldMasterIdLst>
  <p:notesMasterIdLst>
    <p:notesMasterId r:id="rId19"/>
  </p:notesMasterIdLst>
  <p:sldIdLst>
    <p:sldId id="256" r:id="rId4"/>
    <p:sldId id="257" r:id="rId5"/>
    <p:sldId id="261" r:id="rId6"/>
    <p:sldId id="280" r:id="rId7"/>
    <p:sldId id="262" r:id="rId8"/>
    <p:sldId id="270" r:id="rId9"/>
    <p:sldId id="271" r:id="rId10"/>
    <p:sldId id="269" r:id="rId11"/>
    <p:sldId id="264" r:id="rId12"/>
    <p:sldId id="265" r:id="rId13"/>
    <p:sldId id="281" r:id="rId14"/>
    <p:sldId id="283" r:id="rId15"/>
    <p:sldId id="285" r:id="rId16"/>
    <p:sldId id="276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8B8"/>
    <a:srgbClr val="654BD5"/>
    <a:srgbClr val="0000FF"/>
    <a:srgbClr val="99FFCC"/>
    <a:srgbClr val="333399"/>
    <a:srgbClr val="009E00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0" autoAdjust="0"/>
    <p:restoredTop sz="94700" autoAdjust="0"/>
  </p:normalViewPr>
  <p:slideViewPr>
    <p:cSldViewPr snapToGrid="0">
      <p:cViewPr varScale="1">
        <p:scale>
          <a:sx n="70" d="100"/>
          <a:sy n="70" d="100"/>
        </p:scale>
        <p:origin x="4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506F-A0A2-4321-8586-20FD62A515DE}" type="datetimeFigureOut">
              <a:rPr lang="zh-TW" altLang="en-US" smtClean="0"/>
              <a:t>2017/9/8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6214-E670-447B-9C35-2CEE8405FB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82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62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6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61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2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2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89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62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6214-E670-447B-9C35-2CEE8405FBB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7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4FDD-79D1-476C-B4DE-0CF23DC6979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026326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0AD3B-6551-4D41-9CEA-C3571299987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5705757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775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775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470EB-948B-41D0-B5BC-C2C684AA96E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149395"/>
      </p:ext>
    </p:extLst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按一下來編輯母片的標題樣式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按一下來編輯母片的副標題樣式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F905CF-54C7-4A43-96E2-F682F0C18501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30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2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30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30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3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30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30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BD1B-6873-42E2-AB8C-FBBA9DA1F62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96576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866A1-F8F1-4DF2-B023-4D6D2772B10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503715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F024D-94FE-43A0-B312-9DFDE4EE1D0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49238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031BA-1B6A-414F-A512-302024ACF41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3317101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21679-E4F5-4CFC-B2D2-A2198410E3B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3353212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FEFD-7BF9-4F07-9BFF-0B9AE794187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6861146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EA8E-BDBB-453C-8EC1-6A4A05187E4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50320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3D6A5-A542-4EDE-B408-EB45864318C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016975"/>
      </p:ext>
    </p:extLst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F3196-EAD3-4B9A-B240-2B3120FE78A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1850076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8EE5-2EE6-4D51-92B9-4F1ACBB9AA2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07084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381000"/>
            <a:ext cx="1924050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19750" cy="5105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2B38-F1B6-4D9F-B5F5-C0C9F9CFFE9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8486215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6FAA21-E544-4D8D-8D7E-066F38CA435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700678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C79ADE-41A3-499E-BEF2-3B5D55723DF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763619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11">
            <a:extLst>
              <a:ext uri="{FF2B5EF4-FFF2-40B4-BE49-F238E27FC236}"/>
            </a:extLst>
          </p:cNvPr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>
            <a:extLst>
              <a:ext uri="{FF2B5EF4-FFF2-40B4-BE49-F238E27FC236}"/>
            </a:extLst>
          </p:cNvPr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>
            <a:extLst>
              <a:ext uri="{FF2B5EF4-FFF2-40B4-BE49-F238E27FC236}"/>
            </a:extLst>
          </p:cNvPr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>
            <a:extLst>
              <a:ext uri="{FF2B5EF4-FFF2-40B4-BE49-F238E27FC236}"/>
            </a:extLst>
          </p:cNvPr>
          <p:cNvSpPr/>
          <p:nvPr/>
        </p:nvSpPr>
        <p:spPr>
          <a:xfrm rot="21420000">
            <a:off x="-121444" y="293688"/>
            <a:ext cx="8524875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>
            <a:extLst>
              <a:ext uri="{FF2B5EF4-FFF2-40B4-BE49-F238E27FC236}"/>
            </a:extLst>
          </p:cNvPr>
          <p:cNvSpPr/>
          <p:nvPr/>
        </p:nvSpPr>
        <p:spPr>
          <a:xfrm rot="21420000">
            <a:off x="3165873" y="5111750"/>
            <a:ext cx="386953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 rot="21420000">
            <a:off x="3711179" y="4578350"/>
            <a:ext cx="4607719" cy="1163638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3C1C1EF-4BFC-4955-AAB0-7EBFF38E6EDF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420000">
            <a:off x="-4762" y="4883150"/>
            <a:ext cx="3036094" cy="1195388"/>
          </a:xfrm>
        </p:spPr>
        <p:txBody>
          <a:bodyPr/>
          <a:lstStyle>
            <a:lvl1pPr algn="r">
              <a:defRPr lang="en-US" sz="4050"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420000">
            <a:off x="7389019" y="3832226"/>
            <a:ext cx="679847" cy="49847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0C8ADD5-B984-45B6-964A-9B8EDA1D4548}" type="slidenum">
              <a:rPr lang="zh-TW" alt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43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7F14-EBC9-40DB-8C86-11025E85F5D8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0DDA-A9C8-4DF9-980E-CB5E52708210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96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/>
          <a:lstStyle>
            <a:lvl1pPr algn="l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7A5E-950B-4B0F-B1F0-56C6FB1EA258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847D-D7E0-4034-AA49-420642C7E0B8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44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1E64-1396-4CD2-ABAB-EE4180BC1EF2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4332-5C05-4995-8A37-9F64AC1FE99A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76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E268-262D-4534-95A1-B97DE088ACBD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7897-11A7-41B2-A2E6-05397FBCC861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4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58E2-FF48-4A4D-90B1-8A65D941A4D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0357599"/>
      </p:ext>
    </p:extLst>
  </p:cSld>
  <p:clrMapOvr>
    <a:masterClrMapping/>
  </p:clrMapOvr>
  <p:transition spd="slow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7C43-3205-46D9-88D0-D6594982E1B6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70E9-CC12-454D-A728-C60F547EC61F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76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441C-E03C-4BA4-ABD1-A3A3BFA3DB5F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4CC6-2084-453A-BC50-6D06A38BB967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76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/>
          <a:lstStyle>
            <a:lvl1pPr algn="ctr"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9742-BA2A-4260-A17F-785C5F8B0024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95D5-6593-466A-B1A6-947AAABC95E7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93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/>
          <a:lstStyle>
            <a:lvl1pPr algn="ctr"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AD3E-0ED1-4A41-82F8-52EF5B53E2C5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8318-F618-45B8-B03A-99E192992BF8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11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8635-DCAA-46F2-A8B2-9BD4AFA5AC27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E2B5-DAA6-4FE8-8789-224DA8DC1CAB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80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99678-2A06-4454-A930-61976FEF767D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DDF0-4B36-49CE-90AF-75E46A6D9784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80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514350" y="89217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defTabSz="342900">
              <a:defRPr/>
            </a:pPr>
            <a:r>
              <a:rPr lang="en-US" altLang="zh-TW" sz="6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7854554" y="2922589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r" defTabSz="342900">
              <a:defRPr/>
            </a:pPr>
            <a:r>
              <a:rPr lang="en-US" altLang="zh-TW" sz="600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7FA4-215D-44DE-87FC-D40A5CD07124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D427-DA38-4B2E-B112-5821B7EE1AFE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76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33F1-34F0-4883-BFAD-4457CEC17577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20F8-605E-4A5B-AEAC-E5279456A72D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3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3631-0DB8-47B3-89DD-5BB7ADA372C7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218D-7098-456E-8FA5-F27467E5F34E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7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F3EF-CA5C-4B9F-8C66-78CA9D396DCF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6AB-61AD-468D-8857-D5D62ACE8C87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0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C8CF8-12FF-46F7-BD1A-A51D0081FEE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1718436"/>
      </p:ext>
    </p:extLst>
  </p:cSld>
  <p:clrMapOvr>
    <a:masterClrMapping/>
  </p:clrMapOvr>
  <p:transition spd="slow"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978C-0FF2-45D2-97B5-3BECF3148F32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0E14-4D77-44BF-AC5C-003411486BCF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6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061D-2ED6-4500-89D2-E49DD863B65D}" type="datetimeFigureOut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5BA5-67C0-450F-A884-3F85E97820A2}" type="slidenum">
              <a:rPr lang="zh-TW" altLang="en-US">
                <a:solidFill>
                  <a:srgbClr val="B80E0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4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9054-1540-4A6C-977A-B2918857EBB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514117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0155-53B9-4A40-8D98-D02FCA190A6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674081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C4763-F477-40D5-9188-F81385DAF53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4869974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B438C-5245-48F8-932C-9982BF1A445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7265001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DE94F-B7C8-4874-8D5C-F181B3F2055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8802727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740EFC67-81FB-4F00-9376-E9C123861D7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870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按一下來編輯母片的標題樣式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按一下來編輯母片的文字樣式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新細明體" charset="-120"/>
              </a:defRPr>
            </a:lvl1pPr>
          </a:lstStyle>
          <a:p>
            <a:fld id="{AA5929CF-C6DA-4588-9F69-3C1CE2B61F9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9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9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20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20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20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20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0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0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201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20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202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20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2024" name="Group 40" descr="crayon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20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20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202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20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20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20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19050" y="0"/>
            <a:ext cx="9003506" cy="6643688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1"/>
            <a:ext cx="7797404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404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3304" y="5757864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fld id="{25AA3378-A12C-409C-9C6D-539C18100AD9}" type="datetimeFigureOut">
              <a:rPr lang="zh-TW" altLang="en-US" smtClean="0">
                <a:solidFill>
                  <a:srgbClr val="B80E0F">
                    <a:lumMod val="50000"/>
                  </a:srgbClr>
                </a:solidFill>
              </a:rPr>
              <a:pPr defTabSz="342900">
                <a:defRPr/>
              </a:pPr>
              <a:t>2017/9/8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757864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75" y="5757864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defTabSz="342900">
              <a:defRPr/>
            </a:pPr>
            <a:fld id="{C7D09D86-E180-4B3C-8965-92996DE6FFDB}" type="slidenum">
              <a:rPr lang="zh-TW" altLang="en-US" smtClean="0">
                <a:solidFill>
                  <a:srgbClr val="B80E0F">
                    <a:lumMod val="50000"/>
                  </a:srgbClr>
                </a:solidFill>
              </a:rPr>
              <a:pPr defTabSz="342900">
                <a:defRPr/>
              </a:pPr>
              <a:t>‹#›</a:t>
            </a:fld>
            <a:endParaRPr lang="zh-TW" altLang="en-US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5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1"/>
          </a:solidFill>
          <a:latin typeface="Impact" panose="020B080603090205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1"/>
          </a:solidFill>
          <a:latin typeface="Impact" panose="020B080603090205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1"/>
          </a:solidFill>
          <a:latin typeface="Impact" panose="020B080603090205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1"/>
          </a:solidFill>
          <a:latin typeface="Impact" panose="020B080603090205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5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mandy77727@syes.tp.edu.tw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 r="-1371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62200" y="1898650"/>
            <a:ext cx="5867400" cy="2292350"/>
          </a:xfrm>
          <a:noFill/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106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年級英語</a:t>
            </a:r>
            <a:r>
              <a:rPr lang="en-US" altLang="zh-TW" dirty="0">
                <a:ea typeface="新細明體" charset="-120"/>
              </a:rPr>
              <a:t/>
            </a:r>
            <a:br>
              <a:rPr lang="en-US" altLang="zh-TW" dirty="0">
                <a:ea typeface="新細明體" charset="-120"/>
              </a:rPr>
            </a:br>
            <a:r>
              <a:rPr lang="en-US" altLang="zh-TW" sz="5400" b="1" dirty="0" smtClean="0">
                <a:solidFill>
                  <a:srgbClr val="333399"/>
                </a:solidFill>
                <a:latin typeface="Aharoni" panose="02010803020104030203" pitchFamily="2" charset="-79"/>
                <a:ea typeface="新細明體" charset="-120"/>
                <a:cs typeface="Aharoni" panose="02010803020104030203" pitchFamily="2" charset="-79"/>
              </a:rPr>
              <a:t>Mandy Yeh</a:t>
            </a:r>
            <a:endParaRPr lang="zh-TW" altLang="en-US" sz="5400" b="1" dirty="0">
              <a:solidFill>
                <a:srgbClr val="333399"/>
              </a:solidFill>
              <a:latin typeface="Aharoni" panose="02010803020104030203" pitchFamily="2" charset="-79"/>
              <a:ea typeface="新細明體" charset="-120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406021" y="0"/>
            <a:ext cx="6870700" cy="12954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請家長協助配合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221" y="1158922"/>
            <a:ext cx="7696200" cy="3657600"/>
          </a:xfrm>
        </p:spPr>
        <p:txBody>
          <a:bodyPr/>
          <a:lstStyle/>
          <a:p>
            <a:pPr marL="0" indent="0">
              <a:buNone/>
            </a:pPr>
            <a:endParaRPr lang="en-US" altLang="zh-TW" sz="5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+mj-lt"/>
              <a:ea typeface="書法家中楷體" panose="02010609010101010101" pitchFamily="49" charset="-120"/>
            </a:endParaRPr>
          </a:p>
        </p:txBody>
      </p:sp>
      <p:pic>
        <p:nvPicPr>
          <p:cNvPr id="1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2367" r="3300" b="10107"/>
          <a:stretch>
            <a:fillRect/>
          </a:stretch>
        </p:blipFill>
        <p:spPr bwMode="auto">
          <a:xfrm>
            <a:off x="12700" y="1407890"/>
            <a:ext cx="7539541" cy="54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60" y="-1"/>
            <a:ext cx="3414740" cy="215634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8" y="923925"/>
            <a:ext cx="8522494" cy="9394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b="1" cap="none" dirty="0">
                <a:solidFill>
                  <a:srgbClr val="0000FF"/>
                </a:solidFill>
                <a:latin typeface="Arial Rounded MT Bold" panose="020F0704030504030204" pitchFamily="34" charset="0"/>
                <a:ea typeface="微軟正黑體" panose="020B0604030504040204" pitchFamily="34" charset="-120"/>
              </a:rPr>
              <a:t>How to improve your combat power?</a:t>
            </a:r>
            <a:endParaRPr lang="zh-TW" altLang="en-US" sz="3300" b="1" dirty="0">
              <a:solidFill>
                <a:srgbClr val="0000FF"/>
              </a:solidFill>
              <a:latin typeface="Arial Rounded MT Bold" panose="020F07040305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2771" name="圖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040732"/>
            <a:ext cx="6322219" cy="33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9" b="12401"/>
          <a:stretch>
            <a:fillRect/>
          </a:stretch>
        </p:blipFill>
        <p:spPr bwMode="auto">
          <a:xfrm>
            <a:off x="102394" y="1863329"/>
            <a:ext cx="893326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內容版面配置區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/>
          <a:stretch>
            <a:fillRect/>
          </a:stretch>
        </p:blipFill>
        <p:spPr bwMode="auto">
          <a:xfrm>
            <a:off x="-2976" y="1863329"/>
            <a:ext cx="9144000" cy="38540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8" y="2802733"/>
            <a:ext cx="1450181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4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1" y="389726"/>
            <a:ext cx="7797403" cy="8643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b="1" cap="none" dirty="0">
                <a:solidFill>
                  <a:srgbClr val="0000FF"/>
                </a:solidFill>
                <a:latin typeface="Arial Rounded MT Bold" panose="020F0704030504030204" pitchFamily="34" charset="0"/>
              </a:rPr>
              <a:t>In order to be more powerful, </a:t>
            </a:r>
            <a:br>
              <a:rPr lang="en-US" altLang="zh-TW" b="1" cap="none" dirty="0">
                <a:solidFill>
                  <a:srgbClr val="0000FF"/>
                </a:solidFill>
                <a:latin typeface="Arial Rounded MT Bold" panose="020F0704030504030204" pitchFamily="34" charset="0"/>
              </a:rPr>
            </a:br>
            <a:r>
              <a:rPr lang="en-US" altLang="zh-TW" b="1" cap="none" dirty="0">
                <a:solidFill>
                  <a:srgbClr val="0000FF"/>
                </a:solidFill>
                <a:latin typeface="Arial Rounded MT Bold" panose="020F0704030504030204" pitchFamily="34" charset="0"/>
              </a:rPr>
              <a:t>you need to do more… </a:t>
            </a:r>
            <a:endParaRPr lang="zh-TW" altLang="en-US" b="1" cap="none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4819" name="內容版面配置區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3" y="1393512"/>
            <a:ext cx="7232431" cy="5075526"/>
          </a:xfrm>
        </p:spPr>
      </p:pic>
    </p:spTree>
    <p:extLst>
      <p:ext uri="{BB962C8B-B14F-4D97-AF65-F5344CB8AC3E}">
        <p14:creationId xmlns:p14="http://schemas.microsoft.com/office/powerpoint/2010/main" val="40678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83191" y="0"/>
            <a:ext cx="4445758" cy="843887"/>
          </a:xfrm>
        </p:spPr>
        <p:txBody>
          <a:bodyPr/>
          <a:lstStyle/>
          <a:p>
            <a:r>
              <a:rPr lang="en-US" altLang="zh-TW" sz="4050" kern="1200" dirty="0">
                <a:solidFill>
                  <a:srgbClr val="0000FF"/>
                </a:solidFill>
                <a:latin typeface="Arial Rounded MT Bold" panose="020F0704030504030204" pitchFamily="34" charset="0"/>
                <a:ea typeface="新細明體" panose="02020500000000000000" pitchFamily="18" charset="-120"/>
              </a:rPr>
              <a:t>How to do???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43886"/>
            <a:ext cx="9144000" cy="601411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71450" lvl="0" indent="-171450" eaLnBrk="0" hangingPunct="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Tr. Mandy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會出聆聽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CD&amp;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背單字的作業，若回家有完成</a:t>
            </a:r>
            <a:r>
              <a:rPr lang="zh-TW" altLang="en-US" sz="2400" b="1" kern="1200" cap="all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不限父母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協助在認證表上簽名。</a:t>
            </a:r>
            <a:endParaRPr lang="en-US" altLang="zh-TW" sz="2400" b="1" kern="1200" cap="all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0" indent="-171450" eaLnBrk="0" hangingPunct="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以當天完成的事項記，假如今天有聆聽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CD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，就請家長在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顆寶貝球上簽名；如果今天除了聆聽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CD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外再加上背單字，則可在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顆寶貝球上簽名。</a:t>
            </a:r>
            <a:endParaRPr lang="en-US" altLang="zh-TW" sz="2400" b="1" kern="1200" cap="all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0" indent="-171450" eaLnBrk="0" hangingPunct="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老師會</a:t>
            </a:r>
            <a:r>
              <a:rPr lang="zh-TW" altLang="en-US" sz="2400" b="1" kern="1200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依據完成度在班上進行</a:t>
            </a:r>
            <a:r>
              <a:rPr lang="en-US" altLang="zh-TW" sz="2400" b="1" kern="1200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Happy Hour</a:t>
            </a:r>
            <a:r>
              <a:rPr lang="zh-TW" altLang="en-US" sz="2400" b="1" kern="1200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抽獎活動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kern="1200" cap="all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0" indent="-171450" eaLnBrk="0" hangingPunct="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如果已將課本內容練習得很熟，想自己聆聽其他較難的內容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補習班教材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英語有聲書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英語卡通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廣播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2400" b="1" kern="1200" cap="all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也可以，相對地，背補習班的單字也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，多多益善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171450" lvl="0" indent="-171450" eaLnBrk="0" hangingPunct="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若在家有聆聽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CD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或背單字，只是忘記將課本帶回家，還是可以再請家長補簽名認證的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2400" b="1" kern="1200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不過只限當月份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喔</a:t>
            </a:r>
            <a:r>
              <a:rPr lang="en-US" altLang="zh-TW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2400" b="1" kern="1200" cap="all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時光不等人</a:t>
            </a:r>
            <a:endParaRPr lang="en-US" altLang="zh-TW" sz="2400" b="1" kern="1200" cap="all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0042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2719" y="709683"/>
            <a:ext cx="8007824" cy="3657600"/>
          </a:xfrm>
        </p:spPr>
        <p:txBody>
          <a:bodyPr/>
          <a:lstStyle/>
          <a:p>
            <a:r>
              <a:rPr lang="en-US" altLang="zh-TW" sz="4000" dirty="0"/>
              <a:t>Mandy </a:t>
            </a:r>
            <a:r>
              <a:rPr lang="zh-TW" altLang="en-US" sz="4000" dirty="0"/>
              <a:t>老師的信箱</a:t>
            </a:r>
            <a:r>
              <a:rPr lang="en-US" altLang="zh-TW" sz="4000" dirty="0"/>
              <a:t>: </a:t>
            </a:r>
            <a:r>
              <a:rPr lang="en-US" altLang="zh-TW" sz="4000" dirty="0" err="1" smtClean="0">
                <a:hlinkClick r:id="rId2"/>
              </a:rPr>
              <a:t>mandy77727@syes.tp.edu.tw</a:t>
            </a:r>
            <a:r>
              <a:rPr lang="zh-TW" altLang="en-US" sz="4000" dirty="0" smtClean="0"/>
              <a:t> </a:t>
            </a:r>
            <a:endParaRPr lang="en-US" altLang="zh-TW" sz="4000" dirty="0"/>
          </a:p>
          <a:p>
            <a:r>
              <a:rPr lang="en-US" altLang="zh-TW" sz="4000" dirty="0"/>
              <a:t> Mandy </a:t>
            </a:r>
            <a:r>
              <a:rPr lang="zh-TW" altLang="en-US" sz="4000" dirty="0"/>
              <a:t>老師的網站</a:t>
            </a:r>
            <a:r>
              <a:rPr lang="en-US" altLang="zh-TW" sz="4000" dirty="0"/>
              <a:t>: </a:t>
            </a:r>
            <a:r>
              <a:rPr lang="zh-TW" altLang="en-US" sz="4000" dirty="0"/>
              <a:t>信義國小網站</a:t>
            </a:r>
            <a:r>
              <a:rPr lang="zh-TW" altLang="en-US" sz="4000" dirty="0" smtClean="0"/>
              <a:t>首頁→</a:t>
            </a:r>
            <a:r>
              <a:rPr lang="en-US" altLang="zh-TW" sz="4000" dirty="0" smtClean="0"/>
              <a:t>106 </a:t>
            </a:r>
            <a:r>
              <a:rPr lang="zh-TW" altLang="en-US" sz="4000" dirty="0"/>
              <a:t>行政與班級</a:t>
            </a:r>
            <a:r>
              <a:rPr lang="zh-TW" altLang="en-US" sz="4000" dirty="0" smtClean="0"/>
              <a:t>網頁→</a:t>
            </a:r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科任老師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  <a:r>
              <a:rPr lang="zh-TW" altLang="en-US" sz="4000" dirty="0">
                <a:solidFill>
                  <a:srgbClr val="FF0000"/>
                </a:solidFill>
              </a:rPr>
              <a:t>英語科任葉德涵老師</a:t>
            </a:r>
          </a:p>
          <a:p>
            <a:r>
              <a:rPr lang="zh-TW" altLang="en-US" sz="4000" dirty="0"/>
              <a:t> </a:t>
            </a:r>
            <a:r>
              <a:rPr lang="zh-TW" altLang="en-US" sz="4000" dirty="0" smtClean="0"/>
              <a:t>平時</a:t>
            </a:r>
            <a:r>
              <a:rPr lang="zh-TW" altLang="en-US" sz="4000" dirty="0"/>
              <a:t>上課的簡報、學習單</a:t>
            </a:r>
            <a:r>
              <a:rPr lang="zh-TW" altLang="en-US" sz="4000" dirty="0" smtClean="0"/>
              <a:t>、歌曲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4000" dirty="0" smtClean="0"/>
              <a:t>影片</a:t>
            </a:r>
            <a:r>
              <a:rPr lang="zh-TW" altLang="en-US" sz="4000" dirty="0"/>
              <a:t>、照片會在網站上定期</a:t>
            </a:r>
            <a:r>
              <a:rPr lang="zh-TW" altLang="en-US" sz="4000" dirty="0" smtClean="0"/>
              <a:t>更新</a:t>
            </a:r>
            <a:r>
              <a:rPr lang="en-US" altLang="zh-TW" sz="4000" dirty="0" smtClean="0"/>
              <a:t>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4244" r="1772" b="17630"/>
          <a:stretch/>
        </p:blipFill>
        <p:spPr>
          <a:xfrm>
            <a:off x="0" y="709683"/>
            <a:ext cx="9100260" cy="54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3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Let’s have a great year</a:t>
            </a:r>
            <a:r>
              <a:rPr lang="zh-TW" altLang="en-US" dirty="0" smtClean="0">
                <a:ea typeface="新細明體" charset="-120"/>
              </a:rPr>
              <a:t>！</a:t>
            </a:r>
            <a:endParaRPr lang="zh-TW" altLang="en-US" dirty="0">
              <a:ea typeface="新細明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35" y="1620458"/>
            <a:ext cx="4548330" cy="454833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35794" y="1789562"/>
            <a:ext cx="6638464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而言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是很重要的一年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80000"/>
              </a:lnSpc>
              <a:buNone/>
            </a:pP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我會向大家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介紹五年級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dirty="0">
                <a:solidFill>
                  <a:srgbClr val="FFB80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學期大事</a:t>
            </a:r>
            <a:endParaRPr lang="en-US" altLang="zh-TW" sz="36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★課程內容</a:t>
            </a:r>
            <a:endParaRPr lang="en-US" altLang="zh-TW" sz="36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dirty="0">
                <a:solidFill>
                  <a:srgbClr val="FFB80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</a:t>
            </a:r>
            <a:endParaRPr lang="en-US" altLang="zh-TW" sz="36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dirty="0" smtClean="0">
                <a:solidFill>
                  <a:srgbClr val="FFB800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3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</a:p>
        </p:txBody>
      </p:sp>
      <p:pic>
        <p:nvPicPr>
          <p:cNvPr id="9224" name="Picture 8" descr="校車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93742">
            <a:off x="5550446" y="4284639"/>
            <a:ext cx="2679223" cy="198482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6986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1349"/>
            <a:ext cx="7899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提供學生基礎的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讀寫溝通能力。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提供支持的學習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小組合作學習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享受學習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活動式的教學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生活化的內容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走的能力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46" y="-150126"/>
            <a:ext cx="3473356" cy="264119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244"/>
            <a:ext cx="9144000" cy="494048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34370" y="426494"/>
            <a:ext cx="7797404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50">
                <a:solidFill>
                  <a:schemeClr val="accent1"/>
                </a:solidFill>
                <a:latin typeface="Impact" panose="020B0806030902050204" pitchFamily="34" charset="0"/>
              </a:defRPr>
            </a:lvl9pPr>
          </a:lstStyle>
          <a:p>
            <a:pPr algn="ctr">
              <a:defRPr/>
            </a:pPr>
            <a:r>
              <a:rPr lang="zh-TW" altLang="en-US" sz="4400" b="1" kern="0" cap="none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學期大</a:t>
            </a:r>
            <a:r>
              <a:rPr lang="zh-TW" altLang="en-US" sz="4400" b="1" kern="0" cap="none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endParaRPr lang="zh-TW" altLang="en-US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9750" y="1513389"/>
            <a:ext cx="7322024" cy="283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eaLnBrk="0" hangingPunct="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zh-TW" sz="4500" dirty="0">
                <a:solidFill>
                  <a:prstClr val="black"/>
                </a:solidFill>
                <a:latin typeface="Impact" panose="020B0806030902050204"/>
                <a:ea typeface="新細明體" panose="02020500000000000000" pitchFamily="18" charset="-120"/>
              </a:rPr>
              <a:t>9/26</a:t>
            </a:r>
            <a:r>
              <a:rPr lang="zh-TW" altLang="en-US" sz="4575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</a:t>
            </a:r>
            <a:r>
              <a:rPr lang="zh-TW" altLang="en-US" sz="4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單字闖關</a:t>
            </a:r>
            <a:endParaRPr lang="en-US" altLang="zh-TW" sz="45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0" indent="-171450" eaLnBrk="0" hangingPunct="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zh-TW" sz="4500" dirty="0" smtClean="0">
                <a:solidFill>
                  <a:prstClr val="black"/>
                </a:solidFill>
                <a:latin typeface="Impact" panose="020B0806030902050204"/>
                <a:ea typeface="新細明體" panose="02020500000000000000" pitchFamily="18" charset="-120"/>
              </a:rPr>
              <a:t>10/17</a:t>
            </a:r>
            <a:r>
              <a:rPr lang="zh-TW" altLang="en-US" sz="4575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4575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sz="4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學力檢測</a:t>
            </a:r>
            <a:endParaRPr lang="en-US" altLang="zh-TW" sz="45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0" indent="-171450" eaLnBrk="0" hangingPunct="0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zh-TW" sz="4575" dirty="0">
                <a:solidFill>
                  <a:prstClr val="black"/>
                </a:solidFill>
                <a:latin typeface="Impact" panose="020B0806030902050204"/>
                <a:ea typeface="新細明體" panose="02020500000000000000" pitchFamily="18" charset="-120"/>
              </a:rPr>
              <a:t>January</a:t>
            </a:r>
            <a:r>
              <a:rPr lang="zh-TW" altLang="en-US" sz="4575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讀者劇場班際競賽</a:t>
            </a:r>
            <a:endParaRPr lang="en-US" altLang="zh-TW" sz="4575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37" y="4351873"/>
            <a:ext cx="3229704" cy="24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917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4177" y="-259307"/>
            <a:ext cx="6870700" cy="12954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166" y="1172571"/>
            <a:ext cx="7923094" cy="3657600"/>
          </a:xfrm>
        </p:spPr>
        <p:txBody>
          <a:bodyPr/>
          <a:lstStyle/>
          <a:p>
            <a:r>
              <a:rPr lang="en-US" altLang="zh-TW" dirty="0" err="1" smtClean="0">
                <a:ea typeface="新細明體" charset="-120"/>
              </a:rPr>
              <a:t>Story.Com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ea typeface="新細明體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冊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2"/>
                </a:solidFill>
                <a:ea typeface="新細明體" charset="-120"/>
              </a:rPr>
              <a:t>Unit1~Unit5</a:t>
            </a:r>
            <a:r>
              <a:rPr lang="en-US" altLang="zh-TW" dirty="0" smtClean="0">
                <a:ea typeface="新細明體" charset="-120"/>
              </a:rPr>
              <a:t>+ </a:t>
            </a:r>
            <a:r>
              <a:rPr lang="en-US" altLang="zh-TW" dirty="0" smtClean="0">
                <a:solidFill>
                  <a:schemeClr val="tx2"/>
                </a:solidFill>
                <a:ea typeface="新細明體" charset="-120"/>
              </a:rPr>
              <a:t>2 Review</a:t>
            </a:r>
            <a:r>
              <a:rPr lang="zh-TW" altLang="en-US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ea typeface="新細明體" charset="-120"/>
            </a:endParaRPr>
          </a:p>
        </p:txBody>
      </p:sp>
      <p:pic>
        <p:nvPicPr>
          <p:cNvPr id="5" name="內容版面配置區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9514" r="5525" b="10747"/>
          <a:stretch>
            <a:fillRect/>
          </a:stretch>
        </p:blipFill>
        <p:spPr bwMode="auto">
          <a:xfrm>
            <a:off x="-1" y="2470246"/>
            <a:ext cx="4902525" cy="3284028"/>
          </a:xfrm>
          <a:prstGeom prst="rect">
            <a:avLst/>
          </a:prstGeom>
        </p:spPr>
      </p:pic>
      <p:pic>
        <p:nvPicPr>
          <p:cNvPr id="6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3098" r="2330" b="6825"/>
          <a:stretch>
            <a:fillRect/>
          </a:stretch>
        </p:blipFill>
        <p:spPr bwMode="auto">
          <a:xfrm>
            <a:off x="4674505" y="2470246"/>
            <a:ext cx="4469495" cy="328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6741" y="873456"/>
            <a:ext cx="7516507" cy="5117910"/>
          </a:xfrm>
        </p:spPr>
        <p:txBody>
          <a:bodyPr/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Topic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代表性食物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科目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課程安排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</a:p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動物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數量問答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</a:p>
          <a:p>
            <a:pPr marL="0" indent="0">
              <a:buNone/>
            </a:pP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房間物品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疑問句型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職業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未來式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Phonics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41482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773" y="423080"/>
            <a:ext cx="8980227" cy="595042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+1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節英語課的上課內容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皆為自編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檢測題型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en-US" altLang="zh-TW" sz="44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</a:t>
            </a:r>
            <a:r>
              <a:rPr lang="en-US" altLang="zh-TW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句型</a:t>
            </a:r>
            <a:r>
              <a:rPr lang="en-US" altLang="zh-TW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&amp;phonics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</a:t>
            </a:r>
            <a:endParaRPr lang="en-US" altLang="zh-TW" sz="4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西洋流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行歌曲</a:t>
            </a:r>
            <a:endParaRPr lang="en-US" altLang="zh-TW" sz="4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國際教育</a:t>
            </a:r>
            <a:endParaRPr lang="en-US" altLang="zh-TW" sz="4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短文閱讀</a:t>
            </a:r>
            <a:endParaRPr lang="en-US" altLang="zh-TW" sz="4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2349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6743" y="96555"/>
            <a:ext cx="6870700" cy="12954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663" y="1634509"/>
            <a:ext cx="5340350" cy="2641600"/>
          </a:xfrm>
        </p:spPr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課堂參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 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)%</a:t>
            </a: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作業繳交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( 20 )%</a:t>
            </a: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( 20 ) 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( 20 )%</a:t>
            </a: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)%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圓角矩形圖說文字 1"/>
          <p:cNvSpPr/>
          <p:nvPr/>
        </p:nvSpPr>
        <p:spPr bwMode="auto">
          <a:xfrm>
            <a:off x="6281286" y="2046942"/>
            <a:ext cx="2862714" cy="1596788"/>
          </a:xfrm>
          <a:prstGeom prst="wedgeRoundRectCallout">
            <a:avLst>
              <a:gd name="adj1" fmla="val -64838"/>
              <a:gd name="adj2" fmla="val -254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準時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完成</a:t>
            </a:r>
            <a:r>
              <a:rPr lang="zh-TW" altLang="en-US" sz="2800" dirty="0"/>
              <a:t>度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訂</a:t>
            </a:r>
            <a:r>
              <a:rPr lang="zh-TW" altLang="en-US" sz="2800" dirty="0"/>
              <a:t>正</a:t>
            </a:r>
            <a:r>
              <a:rPr lang="zh-TW" altLang="en-US" sz="2800" dirty="0" smtClean="0"/>
              <a:t>情形</a:t>
            </a:r>
            <a:endParaRPr lang="en-US" altLang="zh-TW" sz="2800" dirty="0" smtClean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zh-TW" sz="2800" dirty="0" smtClean="0"/>
          </a:p>
        </p:txBody>
      </p:sp>
      <p:sp>
        <p:nvSpPr>
          <p:cNvPr id="3" name="圓角矩形圖說文字 2"/>
          <p:cNvSpPr/>
          <p:nvPr/>
        </p:nvSpPr>
        <p:spPr bwMode="auto">
          <a:xfrm>
            <a:off x="5321537" y="4295939"/>
            <a:ext cx="2930951" cy="733592"/>
          </a:xfrm>
          <a:prstGeom prst="wedgeRoundRectCallout">
            <a:avLst>
              <a:gd name="adj1" fmla="val -68887"/>
              <a:gd name="adj2" fmla="val -43809"/>
              <a:gd name="adj3" fmla="val 16667"/>
            </a:avLst>
          </a:prstGeom>
          <a:solidFill>
            <a:srgbClr val="B068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AutoNum type="arabicPeriod"/>
            </a:pPr>
            <a:r>
              <a:rPr lang="zh-TW" altLang="en-US" sz="2800" dirty="0" smtClean="0"/>
              <a:t>期中</a:t>
            </a:r>
            <a:r>
              <a:rPr lang="zh-TW" altLang="en-US" sz="2800" dirty="0"/>
              <a:t>多元</a:t>
            </a:r>
            <a:r>
              <a:rPr lang="zh-TW" altLang="en-US" sz="2800" dirty="0" smtClean="0"/>
              <a:t>評量</a:t>
            </a:r>
            <a:endParaRPr lang="zh-TW" altLang="en-US" sz="2800" dirty="0"/>
          </a:p>
        </p:txBody>
      </p:sp>
      <p:sp>
        <p:nvSpPr>
          <p:cNvPr id="4" name="圓角矩形圖說文字 3"/>
          <p:cNvSpPr/>
          <p:nvPr/>
        </p:nvSpPr>
        <p:spPr bwMode="auto">
          <a:xfrm>
            <a:off x="136478" y="2319897"/>
            <a:ext cx="2893326" cy="733861"/>
          </a:xfrm>
          <a:prstGeom prst="wedgeRoundRectCallout">
            <a:avLst>
              <a:gd name="adj1" fmla="val -410"/>
              <a:gd name="adj2" fmla="val 12389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</a:t>
            </a:r>
            <a:r>
              <a:rPr lang="zh-TW" altLang="en-US" sz="2800" dirty="0" smtClean="0"/>
              <a:t>隨</a:t>
            </a:r>
            <a:r>
              <a:rPr lang="zh-TW" altLang="en-US" sz="2800" dirty="0"/>
              <a:t>堂</a:t>
            </a:r>
            <a:r>
              <a:rPr lang="zh-TW" altLang="en-US" sz="2800" dirty="0" smtClean="0"/>
              <a:t>小考</a:t>
            </a:r>
            <a:endParaRPr lang="en-US" altLang="zh-TW" sz="2800" dirty="0" smtClean="0"/>
          </a:p>
        </p:txBody>
      </p:sp>
      <p:sp>
        <p:nvSpPr>
          <p:cNvPr id="7" name="圓角矩形圖說文字 6"/>
          <p:cNvSpPr/>
          <p:nvPr/>
        </p:nvSpPr>
        <p:spPr bwMode="auto">
          <a:xfrm>
            <a:off x="6010606" y="586854"/>
            <a:ext cx="2764903" cy="988988"/>
          </a:xfrm>
          <a:prstGeom prst="wedgeRoundRectCallout">
            <a:avLst>
              <a:gd name="adj1" fmla="val -77795"/>
              <a:gd name="adj2" fmla="val 63537"/>
              <a:gd name="adj3" fmla="val 16667"/>
            </a:avLst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個人戰力表</a:t>
            </a:r>
            <a:endParaRPr lang="en-US" altLang="zh-TW" sz="2800" dirty="0" smtClean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課堂</a:t>
            </a:r>
            <a:r>
              <a:rPr lang="zh-TW" altLang="en-US" sz="2800" dirty="0" smtClean="0"/>
              <a:t>作</a:t>
            </a:r>
            <a:r>
              <a:rPr lang="zh-TW" altLang="en-US" sz="2800" dirty="0"/>
              <a:t>業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2276665" y="5782954"/>
            <a:ext cx="3469042" cy="988988"/>
          </a:xfrm>
          <a:prstGeom prst="wedgeRoundRectCallout">
            <a:avLst>
              <a:gd name="adj1" fmla="val -34997"/>
              <a:gd name="adj2" fmla="val -7583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筆試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聽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&amp;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讀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&amp;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寫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TW" altLang="en-US" sz="2800" dirty="0" smtClean="0"/>
              <a:t>口試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說</a:t>
            </a:r>
            <a:r>
              <a:rPr lang="en-US" altLang="zh-TW" sz="2800" dirty="0" smtClean="0"/>
              <a:t>)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7942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5108" y="0"/>
            <a:ext cx="6870700" cy="1295400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家庭作業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961" y="1519450"/>
            <a:ext cx="7884994" cy="2260600"/>
          </a:xfrm>
        </p:spPr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將貼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貼於聯絡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簿中，請小朋友按時完成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「英語能力進化表」活動已貼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在課本上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，請家長協助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孩子簽名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認證，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一起協助孩子累積豐厚的英語實力喔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到學校的簡報">
  <a:themeElements>
    <a:clrScheme name="BackToSchl_TP0101872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ToSchl_TP01018721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ckToSchl_TP010187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ToSchl_TP0101872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ToSchl_TP0101872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回到學校的簡報</Template>
  <TotalTime>555</TotalTime>
  <Words>548</Words>
  <Application>Microsoft Office PowerPoint</Application>
  <PresentationFormat>如螢幕大小 (4:3)</PresentationFormat>
  <Paragraphs>76</Paragraphs>
  <Slides>15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15</vt:i4>
      </vt:variant>
    </vt:vector>
  </HeadingPairs>
  <TitlesOfParts>
    <vt:vector size="29" baseType="lpstr">
      <vt:lpstr>書法家中楷體</vt:lpstr>
      <vt:lpstr>微軟正黑體</vt:lpstr>
      <vt:lpstr>新細明體</vt:lpstr>
      <vt:lpstr>標楷體</vt:lpstr>
      <vt:lpstr>Aharoni</vt:lpstr>
      <vt:lpstr>Arial</vt:lpstr>
      <vt:lpstr>Arial Rounded MT Bold</vt:lpstr>
      <vt:lpstr>Calibri</vt:lpstr>
      <vt:lpstr>Comic Sans MS</vt:lpstr>
      <vt:lpstr>Impact</vt:lpstr>
      <vt:lpstr>Symbol</vt:lpstr>
      <vt:lpstr>回到學校的簡報</vt:lpstr>
      <vt:lpstr>Crayons</vt:lpstr>
      <vt:lpstr>2_主要賽事</vt:lpstr>
      <vt:lpstr>106學年度 五年級英語 Mandy Yeh</vt:lpstr>
      <vt:lpstr>PowerPoint 簡報</vt:lpstr>
      <vt:lpstr>PowerPoint 簡報</vt:lpstr>
      <vt:lpstr>PowerPoint 簡報</vt:lpstr>
      <vt:lpstr>課程內容</vt:lpstr>
      <vt:lpstr>PowerPoint 簡報</vt:lpstr>
      <vt:lpstr>PowerPoint 簡報</vt:lpstr>
      <vt:lpstr>評量說明</vt:lpstr>
      <vt:lpstr>家庭作業</vt:lpstr>
      <vt:lpstr>請家長協助配合事項</vt:lpstr>
      <vt:lpstr>How to improve your combat power?</vt:lpstr>
      <vt:lpstr>In order to be more powerful,  you need to do more… </vt:lpstr>
      <vt:lpstr>How to do???</vt:lpstr>
      <vt:lpstr>PowerPoint 簡報</vt:lpstr>
      <vt:lpstr>Let’s have a great year！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104學年度五年級 上學期英語 Miss Liang</dc:title>
  <dc:creator>User</dc:creator>
  <cp:lastModifiedBy>User</cp:lastModifiedBy>
  <cp:revision>75</cp:revision>
  <dcterms:created xsi:type="dcterms:W3CDTF">2015-09-02T01:07:54Z</dcterms:created>
  <dcterms:modified xsi:type="dcterms:W3CDTF">2017-09-08T03:04:27Z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TC010187211028</vt:lpwstr>
  </property>
</Properties>
</file>