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56" r:id="rId2"/>
    <p:sldId id="280" r:id="rId3"/>
    <p:sldId id="283" r:id="rId4"/>
    <p:sldId id="284" r:id="rId5"/>
    <p:sldId id="285" r:id="rId6"/>
    <p:sldId id="286" r:id="rId7"/>
    <p:sldId id="287" r:id="rId8"/>
    <p:sldId id="281" r:id="rId9"/>
    <p:sldId id="291" r:id="rId10"/>
    <p:sldId id="290" r:id="rId11"/>
    <p:sldId id="259" r:id="rId12"/>
    <p:sldId id="274" r:id="rId13"/>
    <p:sldId id="288" r:id="rId14"/>
    <p:sldId id="292" r:id="rId15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  <a:srgbClr val="FFFF66"/>
    <a:srgbClr val="FF33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917AA-59CA-4451-AFB1-29FD72F9903D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C636A-89DD-484A-A0E8-13E7A06237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1036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EBF74AA-7DEB-4B94-B383-FAA2E3E89DC8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3340"/>
            <a:ext cx="3744416" cy="685800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5148064" y="161345"/>
            <a:ext cx="4752528" cy="2275680"/>
            <a:chOff x="4283968" y="548680"/>
            <a:chExt cx="4860032" cy="2779736"/>
          </a:xfrm>
        </p:grpSpPr>
        <p:sp>
          <p:nvSpPr>
            <p:cNvPr id="5" name="雲朵形圖說文字 4"/>
            <p:cNvSpPr/>
            <p:nvPr/>
          </p:nvSpPr>
          <p:spPr>
            <a:xfrm>
              <a:off x="4283968" y="548680"/>
              <a:ext cx="4860032" cy="2779736"/>
            </a:xfrm>
            <a:prstGeom prst="cloudCallout">
              <a:avLst>
                <a:gd name="adj1" fmla="val -37924"/>
                <a:gd name="adj2" fmla="val 76754"/>
              </a:avLst>
            </a:prstGeom>
            <a:solidFill>
              <a:srgbClr val="FFFF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6500"/>
                </a:lnSpc>
              </a:pPr>
              <a:r>
                <a:rPr lang="en-US" altLang="zh-TW" sz="3200" dirty="0" smtClean="0">
                  <a:solidFill>
                    <a:srgbClr val="0000FF"/>
                  </a:solidFill>
                  <a:latin typeface="Comic Sans MS" pitchFamily="66" charset="0"/>
                </a:rPr>
                <a:t>Hello, everyone! I’m ________.</a:t>
              </a:r>
              <a:endParaRPr lang="zh-TW" altLang="en-US" sz="32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5841014" y="1938548"/>
              <a:ext cx="1926467" cy="72111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Mandy</a:t>
              </a:r>
              <a:endParaRPr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-396552" y="658257"/>
            <a:ext cx="4454060" cy="1872208"/>
            <a:chOff x="-396552" y="658257"/>
            <a:chExt cx="4454060" cy="1872208"/>
          </a:xfrm>
        </p:grpSpPr>
        <p:sp>
          <p:nvSpPr>
            <p:cNvPr id="9" name="橢圓形圖說文字 8"/>
            <p:cNvSpPr/>
            <p:nvPr/>
          </p:nvSpPr>
          <p:spPr>
            <a:xfrm>
              <a:off x="-396552" y="658257"/>
              <a:ext cx="4454060" cy="1872208"/>
            </a:xfrm>
            <a:prstGeom prst="wedgeEllipseCallout">
              <a:avLst>
                <a:gd name="adj1" fmla="val 33335"/>
                <a:gd name="adj2" fmla="val 62596"/>
              </a:avLst>
            </a:prstGeom>
            <a:solidFill>
              <a:srgbClr val="FFFF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6500"/>
                </a:lnSpc>
              </a:pPr>
              <a:r>
                <a:rPr lang="en-US" altLang="zh-TW" sz="3200" dirty="0" smtClean="0">
                  <a:solidFill>
                    <a:srgbClr val="0000FF"/>
                  </a:solidFill>
                  <a:latin typeface="Comic Sans MS" panose="030F0702030302020204" pitchFamily="66" charset="0"/>
                </a:rPr>
                <a:t>Hi, everybody! </a:t>
              </a:r>
              <a:r>
                <a:rPr lang="en-US" altLang="zh-TW" sz="3200" dirty="0">
                  <a:solidFill>
                    <a:srgbClr val="0000FF"/>
                  </a:solidFill>
                  <a:latin typeface="Comic Sans MS" panose="030F0702030302020204" pitchFamily="66" charset="0"/>
                </a:rPr>
                <a:t>I’m ________.</a:t>
              </a: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1353722" y="1616494"/>
              <a:ext cx="1512168" cy="590352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Sami</a:t>
              </a:r>
              <a:endParaRPr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年級上學期英語相關活動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77043" y="1268760"/>
            <a:ext cx="8989913" cy="5589240"/>
          </a:xfrm>
        </p:spPr>
        <p:txBody>
          <a:bodyPr>
            <a:normAutofit fontScale="92500"/>
          </a:bodyPr>
          <a:lstStyle/>
          <a:p>
            <a:pPr marL="633222" indent="-514350">
              <a:lnSpc>
                <a:spcPct val="200000"/>
              </a:lnSpc>
              <a:buAutoNum type="arabicPeriod"/>
            </a:pPr>
            <a:r>
              <a:rPr lang="en-US" altLang="zh-TW" sz="4000" dirty="0" smtClean="0">
                <a:latin typeface="Comic Sans MS" pitchFamily="66" charset="0"/>
              </a:rPr>
              <a:t>10/24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萬聖節闖關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33222" indent="-514350">
              <a:lnSpc>
                <a:spcPct val="200000"/>
              </a:lnSpc>
              <a:buAutoNum type="arabicPeriod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國際教育 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(Greeting around the world) </a:t>
            </a:r>
          </a:p>
          <a:p>
            <a:pPr marL="633222" indent="-514350">
              <a:lnSpc>
                <a:spcPct val="200000"/>
              </a:lnSpc>
              <a:buAutoNum type="arabicPeriod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補救教學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週二午休中高年級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TA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伴讀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633222" indent="-514350">
              <a:lnSpc>
                <a:spcPct val="200000"/>
              </a:lnSpc>
              <a:buAutoNum type="arabicPeriod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高年級學長姐巡迴演出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說故事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33222" indent="-514350">
              <a:lnSpc>
                <a:spcPct val="200000"/>
              </a:lnSpc>
              <a:buAutoNum type="arabicPeriod"/>
            </a:pPr>
            <a:endParaRPr lang="zh-TW" altLang="en-US" dirty="0">
              <a:latin typeface="Comic Sans MS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0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For </a:t>
            </a:r>
            <a:r>
              <a:rPr lang="en-US" altLang="zh-TW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E</a:t>
            </a:r>
            <a:r>
              <a:rPr lang="en-US" altLang="zh-TW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nglish learning</a:t>
            </a:r>
            <a:endParaRPr lang="zh-TW" altLang="en-US" dirty="0">
              <a:solidFill>
                <a:srgbClr val="FF0000"/>
              </a:solidFill>
              <a:latin typeface="Comic Sans MS" pitchFamily="66" charset="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775191"/>
            <a:ext cx="8856984" cy="4894169"/>
          </a:xfrm>
        </p:spPr>
        <p:txBody>
          <a:bodyPr>
            <a:normAutofit fontScale="92500"/>
          </a:bodyPr>
          <a:lstStyle/>
          <a:p>
            <a:pPr marL="118872" indent="0">
              <a:lnSpc>
                <a:spcPct val="120000"/>
              </a:lnSpc>
              <a:buNone/>
            </a:pPr>
            <a:r>
              <a:rPr lang="en-US" altLang="zh-TW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多鼓勵</a:t>
            </a:r>
            <a:r>
              <a:rPr lang="en-US" altLang="zh-TW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陪伴孩子把握每次練習機會，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lnSpc>
                <a:spcPct val="120000"/>
              </a:lnSpc>
              <a:buNone/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聆聽</a:t>
            </a:r>
            <a:r>
              <a:rPr lang="en-US" altLang="zh-TW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CD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、開口跟讀，最重要的就是</a:t>
            </a:r>
            <a:r>
              <a:rPr lang="zh-TW" altLang="en-US" sz="3500" b="1" dirty="0" smtClean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維持</a:t>
            </a:r>
            <a:endParaRPr lang="en-US" altLang="zh-TW" sz="3500" b="1" dirty="0" smtClean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lnSpc>
                <a:spcPct val="120000"/>
              </a:lnSpc>
              <a:buNone/>
            </a:pPr>
            <a:r>
              <a:rPr lang="zh-TW" altLang="en-US" sz="3500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500" b="1" dirty="0" smtClean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小孩學習英語的動力和興趣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喔</a:t>
            </a:r>
            <a:r>
              <a:rPr lang="en-US" altLang="zh-TW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altLang="zh-TW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學期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成績不是只有以定期評量的成績評分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5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lnSpc>
                <a:spcPct val="120000"/>
              </a:lnSpc>
              <a:buNone/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500" b="1" dirty="0" smtClean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</a:t>
            </a:r>
            <a:r>
              <a:rPr lang="zh-TW" altLang="en-US" sz="3500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的學習歷程和上課表現</a:t>
            </a:r>
            <a:r>
              <a:rPr lang="zh-TW" altLang="en-US" sz="3500" b="1" dirty="0" smtClean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也是</a:t>
            </a:r>
            <a:r>
              <a:rPr lang="zh-TW" altLang="en-US" sz="3500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列入計分</a:t>
            </a:r>
            <a:r>
              <a:rPr lang="zh-TW" altLang="en-US" sz="3500" b="1" dirty="0" smtClean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範圍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5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lnSpc>
                <a:spcPct val="120000"/>
              </a:lnSpc>
              <a:buNone/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孩子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的優異表現與待改進事項會再讓家長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及時</a:t>
            </a:r>
            <a:endParaRPr lang="en-US" altLang="zh-TW" sz="35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lnSpc>
                <a:spcPct val="120000"/>
              </a:lnSpc>
              <a:buNone/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知道，讓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老師和家長一起陪伴孩子學習，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相信</a:t>
            </a:r>
            <a:endParaRPr lang="en-US" altLang="zh-TW" sz="35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lnSpc>
                <a:spcPct val="120000"/>
              </a:lnSpc>
              <a:buNone/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一定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會越來越進步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的。</a:t>
            </a:r>
            <a:endParaRPr lang="zh-TW" altLang="en-US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lnSpc>
                <a:spcPct val="120000"/>
              </a:lnSpc>
              <a:buNone/>
            </a:pPr>
            <a:endParaRPr lang="zh-TW" altLang="en-US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endParaRPr lang="zh-TW" altLang="en-US" sz="4400" dirty="0">
              <a:latin typeface="Comic Sans MS" pitchFamily="66" charset="0"/>
            </a:endParaRPr>
          </a:p>
        </p:txBody>
      </p:sp>
      <p:pic>
        <p:nvPicPr>
          <p:cNvPr id="8" name="MVI_169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如何與老師聯繫</a:t>
            </a:r>
            <a:r>
              <a:rPr lang="en-US" altLang="zh-TW" sz="5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589240"/>
          </a:xfrm>
        </p:spPr>
        <p:txBody>
          <a:bodyPr>
            <a:noAutofit/>
          </a:bodyPr>
          <a:lstStyle/>
          <a:p>
            <a:pPr marL="118872" indent="0">
              <a:lnSpc>
                <a:spcPct val="150000"/>
              </a:lnSpc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class201~203: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Miss Hou(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侯怡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君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18872" indent="0">
              <a:lnSpc>
                <a:spcPct val="150000"/>
              </a:lnSpc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samihou@syes.tp.edu.tw</a:t>
            </a:r>
            <a:endParaRPr lang="en-US" altLang="zh-TW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lnSpc>
                <a:spcPct val="150000"/>
              </a:lnSpc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家庭聯絡簿上留言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lvl="0" indent="0">
              <a:lnSpc>
                <a:spcPct val="150000"/>
              </a:lnSpc>
              <a:buClr>
                <a:srgbClr val="DDDDDD"/>
              </a:buClr>
              <a:buNone/>
            </a:pPr>
            <a:endParaRPr lang="en-US" altLang="zh-TW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en-US" altLang="zh-TW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class204~205:</a:t>
            </a:r>
            <a:r>
              <a:rPr lang="zh-TW" altLang="en-US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Teacher Mandy(</a:t>
            </a:r>
            <a:r>
              <a:rPr lang="zh-TW" altLang="en-US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葉德</a:t>
            </a:r>
            <a:r>
              <a:rPr lang="zh-TW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涵</a:t>
            </a:r>
            <a:r>
              <a:rPr lang="en-US" altLang="zh-TW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en-US" altLang="zh-TW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mandy77727@syes.tp.edu.tw</a:t>
            </a:r>
            <a:r>
              <a:rPr lang="en-US" altLang="zh-TW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en-US" altLang="zh-TW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家庭聯絡簿上留言</a:t>
            </a:r>
            <a:endParaRPr lang="en-US" altLang="zh-TW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lnSpc>
                <a:spcPct val="200000"/>
              </a:lnSpc>
              <a:buNone/>
            </a:pPr>
            <a:endParaRPr lang="en-US" altLang="zh-TW" sz="2800" dirty="0" smtClean="0">
              <a:latin typeface="Comic Sans MS" pitchFamily="66" charset="0"/>
            </a:endParaRPr>
          </a:p>
          <a:p>
            <a:pPr marL="118872" indent="0">
              <a:lnSpc>
                <a:spcPct val="150000"/>
              </a:lnSpc>
              <a:buNone/>
            </a:pPr>
            <a:endParaRPr lang="en-US" altLang="zh-TW" sz="4400" dirty="0" smtClean="0">
              <a:latin typeface="Comic Sans MS" pitchFamily="66" charset="0"/>
            </a:endParaRPr>
          </a:p>
          <a:p>
            <a:pPr marL="118872" indent="0">
              <a:lnSpc>
                <a:spcPct val="200000"/>
              </a:lnSpc>
              <a:buNone/>
            </a:pPr>
            <a:endParaRPr lang="en-US" altLang="zh-TW" sz="4400" dirty="0" smtClean="0">
              <a:latin typeface="Comic Sans MS" pitchFamily="66" charset="0"/>
            </a:endParaRPr>
          </a:p>
          <a:p>
            <a:pPr marL="118872" indent="0">
              <a:lnSpc>
                <a:spcPct val="200000"/>
              </a:lnSpc>
              <a:buNone/>
            </a:pPr>
            <a:endParaRPr lang="zh-TW" altLang="en-US" sz="4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老師上課的補充內容可從這裡看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2730" y="2204864"/>
            <a:ext cx="854407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703DFF"/>
              </a:buClr>
              <a:buFont typeface="Symbol" pitchFamily="18" charset="2"/>
              <a:buChar char="·"/>
            </a:pPr>
            <a:r>
              <a:rPr lang="zh-TW" altLang="en-US" sz="4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信義國小網站首頁→</a:t>
            </a:r>
            <a:r>
              <a:rPr lang="en-US" altLang="zh-TW" sz="4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 </a:t>
            </a:r>
            <a:r>
              <a:rPr lang="zh-TW" altLang="en-US" sz="4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行政與班級網頁→</a:t>
            </a:r>
            <a:r>
              <a:rPr lang="en-US" altLang="zh-TW" sz="4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科任老師</a:t>
            </a:r>
            <a:r>
              <a:rPr lang="en-US" altLang="zh-TW" sz="4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英語科任</a:t>
            </a:r>
            <a:r>
              <a:rPr lang="zh-TW" altLang="en-US" sz="4000" kern="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葉德涵</a:t>
            </a:r>
            <a:r>
              <a:rPr lang="zh-TW" altLang="en-US" sz="4000" kern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en-US" altLang="zh-TW" sz="4000" kern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4000" kern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侯怡君老師</a:t>
            </a:r>
            <a:endParaRPr lang="zh-TW" altLang="en-US" sz="4000" kern="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703DFF"/>
              </a:buClr>
              <a:buFont typeface="Symbol" pitchFamily="18" charset="2"/>
              <a:buChar char="·"/>
            </a:pPr>
            <a:r>
              <a:rPr lang="zh-TW" altLang="en-US" sz="4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平時上課的簡報、學習單、歌曲、影片、照片會在網站上定期更新</a:t>
            </a:r>
            <a:r>
              <a:rPr lang="en-US" altLang="zh-TW" sz="4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9395" t="12796" r="10872" b="22236"/>
          <a:stretch/>
        </p:blipFill>
        <p:spPr>
          <a:xfrm>
            <a:off x="-1" y="548680"/>
            <a:ext cx="9190839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9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8229600" cy="1252728"/>
          </a:xfrm>
        </p:spPr>
        <p:txBody>
          <a:bodyPr/>
          <a:lstStyle/>
          <a:p>
            <a:r>
              <a:rPr lang="en-US" altLang="zh-TW" sz="4400" b="0" kern="0" dirty="0">
                <a:solidFill>
                  <a:schemeClr val="tx1"/>
                </a:solidFill>
                <a:latin typeface="Comic Sans MS"/>
                <a:ea typeface="新細明體" charset="-120"/>
              </a:rPr>
              <a:t>Let’s have a great year</a:t>
            </a:r>
            <a:r>
              <a:rPr lang="zh-TW" altLang="en-US" sz="4400" b="0" kern="0" dirty="0">
                <a:solidFill>
                  <a:schemeClr val="tx1"/>
                </a:solidFill>
                <a:latin typeface="Comic Sans MS"/>
                <a:ea typeface="新細明體" charset="-120"/>
              </a:rPr>
              <a:t>！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35" y="1799789"/>
            <a:ext cx="4548330" cy="45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506492"/>
            <a:ext cx="8229600" cy="125272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上課教材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2132856"/>
            <a:ext cx="8352928" cy="4625609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使用翰林的</a:t>
            </a:r>
            <a:r>
              <a:rPr lang="en-US" altLang="zh-TW" b="1" dirty="0">
                <a:solidFill>
                  <a:srgbClr val="FFFF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Dino On The Go 1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強調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26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個字母大小寫正確寫法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讀音、用英語介紹自己、問別人的年齡、說出文具用品和顏色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每次到英語教室前，孩子要先準備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圓角矩形 5"/>
          <p:cNvSpPr/>
          <p:nvPr/>
        </p:nvSpPr>
        <p:spPr>
          <a:xfrm>
            <a:off x="1966529" y="5847404"/>
            <a:ext cx="2016224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endParaRPr lang="zh-TW" altLang="en-US" sz="5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4788024" y="5829754"/>
            <a:ext cx="2473221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5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鉛筆盒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r="23388"/>
          <a:stretch/>
        </p:blipFill>
        <p:spPr>
          <a:xfrm rot="16200000">
            <a:off x="4421265" y="-897943"/>
            <a:ext cx="2818911" cy="5712158"/>
          </a:xfrm>
          <a:prstGeom prst="rect">
            <a:avLst/>
          </a:prstGeom>
        </p:spPr>
      </p:pic>
      <p:sp>
        <p:nvSpPr>
          <p:cNvPr id="7" name="十字形 6"/>
          <p:cNvSpPr/>
          <p:nvPr/>
        </p:nvSpPr>
        <p:spPr>
          <a:xfrm>
            <a:off x="4150296" y="5994840"/>
            <a:ext cx="432048" cy="461916"/>
          </a:xfrm>
          <a:prstGeom prst="plu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07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學期總成績評分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408176"/>
            <a:ext cx="9113942" cy="5528808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期中</a:t>
            </a:r>
            <a:r>
              <a:rPr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多元評量</a:t>
            </a:r>
            <a:r>
              <a:rPr lang="en-US" altLang="zh-TW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</a:t>
            </a:r>
            <a:r>
              <a:rPr lang="en-US" altLang="zh-TW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%)</a:t>
            </a:r>
          </a:p>
          <a:p>
            <a:pPr marL="118872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:Starter Unit~Review1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endParaRPr lang="en-US" altLang="zh-TW" dirty="0" smtClean="0">
              <a:latin typeface="Comic Sans MS" panose="030F0702030302020204" pitchFamily="66" charset="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分組上台表演老師指定內容</a:t>
            </a: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期末</a:t>
            </a:r>
            <a:r>
              <a:rPr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</a:t>
            </a:r>
            <a:r>
              <a:rPr lang="en-US" altLang="zh-TW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(30</a:t>
            </a:r>
            <a:r>
              <a:rPr lang="en-US" altLang="zh-TW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%)</a:t>
            </a:r>
          </a:p>
          <a:p>
            <a:pPr marL="118872" lvl="0" indent="0">
              <a:buClr>
                <a:srgbClr val="DDDDDD"/>
              </a:buClr>
              <a:buNone/>
            </a:pPr>
            <a:r>
              <a:rPr lang="zh-TW" altLang="en-US" sz="29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</a:t>
            </a:r>
            <a:r>
              <a:rPr lang="en-US" altLang="zh-TW" sz="29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9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筆試</a:t>
            </a:r>
            <a:r>
              <a:rPr lang="en-US" altLang="zh-TW" sz="29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9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:Unit3~</a:t>
            </a:r>
            <a:r>
              <a:rPr lang="en-US" altLang="zh-TW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Review2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lvl="0" indent="0">
              <a:buClr>
                <a:srgbClr val="DDDDDD"/>
              </a:buClr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平時</a:t>
            </a:r>
            <a:r>
              <a:rPr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課堂表現</a:t>
            </a:r>
            <a:r>
              <a:rPr lang="en-US" altLang="zh-TW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(20%)</a:t>
            </a:r>
          </a:p>
          <a:p>
            <a:pPr marL="118872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積極參與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課堂練習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課堂作業</a:t>
            </a:r>
            <a:r>
              <a:rPr lang="en-US" altLang="zh-TW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回家作業</a:t>
            </a:r>
            <a:r>
              <a:rPr lang="en-US" altLang="zh-TW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30%)</a:t>
            </a:r>
          </a:p>
          <a:p>
            <a:pPr marL="118872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英語習作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練習簿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隨堂學習單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4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18872" lvl="0">
              <a:spcBef>
                <a:spcPts val="0"/>
              </a:spcBef>
            </a:pP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評量說明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期中多元評量</a:t>
            </a:r>
            <a:r>
              <a:rPr lang="en-US" altLang="zh-TW" sz="3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(20</a:t>
            </a:r>
            <a:r>
              <a:rPr lang="en-US" altLang="zh-TW" sz="30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22286" r="656"/>
          <a:stretch/>
        </p:blipFill>
        <p:spPr>
          <a:xfrm>
            <a:off x="501005" y="1556792"/>
            <a:ext cx="8186831" cy="530120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156176" y="2564904"/>
            <a:ext cx="2843808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分組上台發</a:t>
            </a:r>
            <a:r>
              <a:rPr lang="zh-TW" altLang="en-US" sz="3200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</a:p>
        </p:txBody>
      </p:sp>
    </p:spTree>
    <p:extLst>
      <p:ext uri="{BB962C8B-B14F-4D97-AF65-F5344CB8AC3E}">
        <p14:creationId xmlns:p14="http://schemas.microsoft.com/office/powerpoint/2010/main" val="145837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18872" lvl="0">
              <a:spcBef>
                <a:spcPts val="0"/>
              </a:spcBef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評量說明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期末評量</a:t>
            </a:r>
            <a:r>
              <a:rPr lang="en-US" altLang="zh-TW" sz="3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(30</a:t>
            </a:r>
            <a:r>
              <a:rPr lang="en-US" altLang="zh-TW" sz="30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2132856"/>
            <a:ext cx="9144000" cy="4625609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筆試</a:t>
            </a: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含聽力、認讀、書寫</a:t>
            </a: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口試</a:t>
            </a: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會話、</a:t>
            </a: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phonics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歌曲韻文</a:t>
            </a: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1887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期末考為何要隨班考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33872" y="2139644"/>
            <a:ext cx="8352928" cy="331236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低年級小朋友考試經驗較不足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40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不熟悉題目作答方式，所以若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像</a:t>
            </a:r>
            <a:endParaRPr lang="en-US" altLang="zh-TW" sz="40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科目統一考，英文老師會無法</a:t>
            </a:r>
            <a:endParaRPr lang="en-US" altLang="zh-TW" sz="40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及時協助小朋友了解題意喔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8698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18872" lvl="0">
              <a:spcBef>
                <a:spcPts val="0"/>
              </a:spcBef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評量說明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平時課堂表現</a:t>
            </a:r>
            <a:r>
              <a:rPr lang="en-US" altLang="zh-TW" sz="30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(20%)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08520" y="2708920"/>
            <a:ext cx="8229600" cy="4625609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積極參與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課堂練習活動</a:t>
            </a:r>
          </a:p>
          <a:p>
            <a:pPr marL="118872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395434"/>
            <a:ext cx="4067944" cy="2288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4" y="4293096"/>
            <a:ext cx="4431814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84" y="1745157"/>
            <a:ext cx="4114800" cy="2313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488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8872" lvl="0">
              <a:spcBef>
                <a:spcPts val="0"/>
              </a:spcBef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評量說明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課堂作業</a:t>
            </a:r>
            <a:r>
              <a:rPr lang="en-US" altLang="zh-TW" sz="3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lang="zh-TW" altLang="en-US" sz="3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回家作業</a:t>
            </a:r>
            <a:r>
              <a:rPr lang="en-US" altLang="zh-TW" sz="30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(30</a:t>
            </a:r>
            <a:r>
              <a:rPr lang="en-US" altLang="zh-TW" sz="3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%)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英語習作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習作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除了後面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的練習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，前面的內容都是在課堂上完成，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及時掌握孩子的學習情形，</a:t>
            </a:r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請孩子回家先不要自行完成喔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英語練習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簿</a:t>
            </a:r>
          </a:p>
          <a:p>
            <a:pPr marL="118872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作業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批改後，會直接在課堂上請孩子訂正，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家長也可一起協助叮嚀鼓勵孩子，並幫忙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簽名呦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357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232056"/>
            <a:ext cx="8229600" cy="1252728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英語聽說好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小子戰力表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3584" t="22842" r="29970" b="11338"/>
          <a:stretch/>
        </p:blipFill>
        <p:spPr>
          <a:xfrm>
            <a:off x="971600" y="1484784"/>
            <a:ext cx="7200800" cy="53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3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BDDFD12-7E3C-4282-AD10-8659E24C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do?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5D89A8DC-06DD-43C4-8BBF-0F6E982E1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517232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每週英文老師會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</a:t>
            </a:r>
            <a:r>
              <a:rPr lang="zh-TW" altLang="en-US" sz="3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r>
              <a:rPr lang="en-US" altLang="zh-TW" sz="3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CD&amp;</a:t>
            </a:r>
            <a:r>
              <a:rPr lang="zh-TW" altLang="en-US" sz="3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跟讀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的作業，若回家有完成，請家長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不限父母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協助在認證表上簽名。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以天數記，假如小朋友這週有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天聆聽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跟讀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CD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，就請家長在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顆寶貝球上簽名。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老師會</a:t>
            </a:r>
            <a:r>
              <a:rPr lang="zh-TW" altLang="en-US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依據完成度在班上進行</a:t>
            </a:r>
            <a:r>
              <a:rPr lang="en-US" altLang="zh-TW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Happy Hour</a:t>
            </a:r>
            <a:r>
              <a:rPr lang="zh-TW" altLang="en-US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抽獎活動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如果已將課本內容練習得很熟，想自己聆聽其他較難的內容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補習班教材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英語有聲書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英語卡通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廣播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若在家有聆聽</a:t>
            </a:r>
            <a:r>
              <a:rPr lang="en-US" altLang="zh-TW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CD&amp;</a:t>
            </a:r>
            <a:r>
              <a:rPr lang="zh-TW" altLang="en-US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跟讀，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只是忘記將課本帶回家，還是可以再請家長補簽名認證的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不過</a:t>
            </a:r>
            <a:r>
              <a:rPr lang="zh-TW" altLang="en-US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只限當月份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喔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3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50188C40-0116-43E7-9101-380D069B2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5218" b="11151"/>
          <a:stretch/>
        </p:blipFill>
        <p:spPr>
          <a:xfrm rot="16200000">
            <a:off x="1398380" y="-1162573"/>
            <a:ext cx="6347240" cy="91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1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組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1150</TotalTime>
  <Words>713</Words>
  <Application>Microsoft Office PowerPoint</Application>
  <PresentationFormat>如螢幕大小 (4:3)</PresentationFormat>
  <Paragraphs>81</Paragraphs>
  <Slides>14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6" baseType="lpstr">
      <vt:lpstr>微軟正黑體</vt:lpstr>
      <vt:lpstr>新細明體</vt:lpstr>
      <vt:lpstr>標楷體</vt:lpstr>
      <vt:lpstr>Arial</vt:lpstr>
      <vt:lpstr>Calibri</vt:lpstr>
      <vt:lpstr>Comic Sans MS</vt:lpstr>
      <vt:lpstr>Corbel</vt:lpstr>
      <vt:lpstr>Symbol</vt:lpstr>
      <vt:lpstr>Wingdings</vt:lpstr>
      <vt:lpstr>Wingdings 2</vt:lpstr>
      <vt:lpstr>Wingdings 3</vt:lpstr>
      <vt:lpstr>模組</vt:lpstr>
      <vt:lpstr>PowerPoint 簡報</vt:lpstr>
      <vt:lpstr>上課教材</vt:lpstr>
      <vt:lpstr>學期總成績評分方式</vt:lpstr>
      <vt:lpstr>評量說明-期中多元評量(20%)</vt:lpstr>
      <vt:lpstr>評量說明-期末評量(30%)</vt:lpstr>
      <vt:lpstr>評量說明-平時課堂表現(20%)</vt:lpstr>
      <vt:lpstr>評量說明-課堂作業&amp;回家作業(30%)</vt:lpstr>
      <vt:lpstr>英語聽說好小子戰力表</vt:lpstr>
      <vt:lpstr>How to do?</vt:lpstr>
      <vt:lpstr>二年級上學期英語相關活動</vt:lpstr>
      <vt:lpstr>For English learning</vt:lpstr>
      <vt:lpstr>如何與老師聯繫?</vt:lpstr>
      <vt:lpstr>老師上課的補充內容可從這裡看</vt:lpstr>
      <vt:lpstr>Let’s have a great year！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Mandy</dc:creator>
  <cp:lastModifiedBy>User</cp:lastModifiedBy>
  <cp:revision>328</cp:revision>
  <cp:lastPrinted>2016-01-25T03:49:39Z</cp:lastPrinted>
  <dcterms:created xsi:type="dcterms:W3CDTF">2013-09-01T03:35:47Z</dcterms:created>
  <dcterms:modified xsi:type="dcterms:W3CDTF">2017-09-08T03:41:42Z</dcterms:modified>
</cp:coreProperties>
</file>