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  <p:sldMasterId id="2147483742" r:id="rId4"/>
  </p:sldMasterIdLst>
  <p:notesMasterIdLst>
    <p:notesMasterId r:id="rId23"/>
  </p:notesMasterIdLst>
  <p:handoutMasterIdLst>
    <p:handoutMasterId r:id="rId24"/>
  </p:handoutMasterIdLst>
  <p:sldIdLst>
    <p:sldId id="256" r:id="rId5"/>
    <p:sldId id="308" r:id="rId6"/>
    <p:sldId id="330" r:id="rId7"/>
    <p:sldId id="263" r:id="rId8"/>
    <p:sldId id="309" r:id="rId9"/>
    <p:sldId id="310" r:id="rId10"/>
    <p:sldId id="312" r:id="rId11"/>
    <p:sldId id="327" r:id="rId12"/>
    <p:sldId id="320" r:id="rId13"/>
    <p:sldId id="321" r:id="rId14"/>
    <p:sldId id="322" r:id="rId15"/>
    <p:sldId id="331" r:id="rId16"/>
    <p:sldId id="332" r:id="rId17"/>
    <p:sldId id="333" r:id="rId18"/>
    <p:sldId id="334" r:id="rId19"/>
    <p:sldId id="328" r:id="rId20"/>
    <p:sldId id="324" r:id="rId21"/>
    <p:sldId id="325" r:id="rId2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FF99"/>
    <a:srgbClr val="006600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87640" autoAdjust="0"/>
  </p:normalViewPr>
  <p:slideViewPr>
    <p:cSldViewPr snapToGrid="0">
      <p:cViewPr varScale="1">
        <p:scale>
          <a:sx n="83" d="100"/>
          <a:sy n="83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2021/8/30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2021/8/30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F6214-E670-447B-9C35-2CEE8405FBB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62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46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76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13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740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4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1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30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00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92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49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51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93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9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6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28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0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35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6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2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4FDD-79D1-476C-B4DE-0CF23DC6979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4550798"/>
      </p:ext>
    </p:extLst>
  </p:cSld>
  <p:clrMapOvr>
    <a:masterClrMapping/>
  </p:clrMapOvr>
  <p:transition spd="slow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3D6A5-A542-4EDE-B408-EB45864318C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4398360"/>
      </p:ext>
    </p:extLst>
  </p:cSld>
  <p:clrMapOvr>
    <a:masterClrMapping/>
  </p:clrMapOvr>
  <p:transition spd="slow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58E2-FF48-4A4D-90B1-8A65D941A4D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8787464"/>
      </p:ext>
    </p:extLst>
  </p:cSld>
  <p:clrMapOvr>
    <a:masterClrMapping/>
  </p:clrMapOvr>
  <p:transition spd="slow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11200" y="15240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9200" y="15240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C8CF8-12FF-46F7-BD1A-A51D0081FEE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264209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9054-1540-4A6C-977A-B2918857EBB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3945988"/>
      </p:ext>
    </p:extLst>
  </p:cSld>
  <p:clrMapOvr>
    <a:masterClrMapping/>
  </p:clrMapOvr>
  <p:transition spd="slow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0155-53B9-4A40-8D98-D02FCA190A6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0497016"/>
      </p:ext>
    </p:extLst>
  </p:cSld>
  <p:clrMapOvr>
    <a:masterClrMapping/>
  </p:clrMapOvr>
  <p:transition spd="slow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C4763-F477-40D5-9188-F81385DAF53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196588"/>
      </p:ext>
    </p:extLst>
  </p:cSld>
  <p:clrMapOvr>
    <a:masterClrMapping/>
  </p:clrMapOvr>
  <p:transition spd="slow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B438C-5245-48F8-932C-9982BF1A445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756155"/>
      </p:ext>
    </p:extLst>
  </p:cSld>
  <p:clrMapOvr>
    <a:masterClrMapping/>
  </p:clrMapOvr>
  <p:transition spd="slow"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DE94F-B7C8-4874-8D5C-F181B3F2055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667503"/>
      </p:ext>
    </p:extLst>
  </p:cSld>
  <p:clrMapOvr>
    <a:masterClrMapping/>
  </p:clrMapOvr>
  <p:transition spd="slow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0AD3B-6551-4D41-9CEA-C3571299987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3900469"/>
      </p:ext>
    </p:extLst>
  </p:cSld>
  <p:clrMapOvr>
    <a:masterClrMapping/>
  </p:clrMapOvr>
  <p:transition spd="slow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768600" cy="57753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102600" cy="57753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470EB-948B-41D0-B5BC-C2C684AA96E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166459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7D374A-1359-4AE3-BDF2-A64AADCD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035CFF-FC87-49A0-97CE-9CF9B9DF58A0}" type="datetime1">
              <a:rPr lang="zh-TW" altLang="en-US"/>
              <a:pPr>
                <a:defRPr/>
              </a:pPr>
              <a:t>2021/8/30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25EB2B-8663-44F5-9117-99B3E5285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CEEBA7-9BFB-46AB-8931-B3B3D8AFC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EA3BA4-35DF-4393-8F41-32BDFF0825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925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87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5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64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9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6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4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3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1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9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2021/8/30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262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按一下來編輯母片的標題樣式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5240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按一下來編輯母片的文字樣式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740EFC67-81FB-4F00-9376-E9C123861D7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2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 r="-1371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89717" y="1838265"/>
            <a:ext cx="5867400" cy="2292350"/>
          </a:xfrm>
          <a:noFill/>
        </p:spPr>
        <p:txBody>
          <a:bodyPr/>
          <a:lstStyle/>
          <a:p>
            <a:r>
              <a:rPr lang="en-US" altLang="zh-TW" sz="5400" b="1" dirty="0">
                <a:ea typeface="新細明體" charset="-120"/>
              </a:rPr>
              <a:t>110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b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五年級英語</a:t>
            </a:r>
            <a:b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學校日說明</a:t>
            </a:r>
            <a:endParaRPr lang="zh-TW" altLang="en-US" sz="6600" b="1" dirty="0">
              <a:solidFill>
                <a:srgbClr val="333399"/>
              </a:solidFill>
              <a:latin typeface="Aharoni" panose="02010803020104030203" pitchFamily="2" charset="-79"/>
              <a:ea typeface="新細明體" charset="-120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95326" y="479793"/>
            <a:ext cx="11671168" cy="5643104"/>
            <a:chOff x="395326" y="873931"/>
            <a:chExt cx="11671168" cy="5643104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3455531" y="2484366"/>
              <a:ext cx="5340350" cy="26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54F72"/>
                </a:buClr>
                <a:buSzTx/>
                <a:buFont typeface="Symbol" pitchFamily="18" charset="2"/>
                <a:buChar char="·"/>
                <a:tabLst/>
                <a:defRPr/>
              </a:pPr>
              <a:r>
                <a:rPr kumimoji="0" lang="zh-TW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課堂參與</a:t>
              </a:r>
              <a:r>
                <a:rPr kumimoji="0" lang="en-US" altLang="zh-TW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( 20 )%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54F72"/>
                </a:buClr>
                <a:buSzTx/>
                <a:buFont typeface="Symbol" pitchFamily="18" charset="2"/>
                <a:buChar char="·"/>
                <a:tabLst/>
                <a:defRPr/>
              </a:pPr>
              <a:r>
                <a:rPr kumimoji="0" lang="zh-TW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作業</a:t>
              </a:r>
              <a:r>
                <a:rPr kumimoji="0" lang="en-US" altLang="zh-TW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( 20 )%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54F72"/>
                </a:buClr>
                <a:buSzTx/>
                <a:buFont typeface="Symbol" pitchFamily="18" charset="2"/>
                <a:buChar char="·"/>
                <a:tabLst/>
                <a:defRPr/>
              </a:pPr>
              <a:r>
                <a:rPr kumimoji="0" lang="zh-TW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平時測驗</a:t>
              </a:r>
              <a:r>
                <a:rPr kumimoji="0" lang="en-US" altLang="zh-TW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( 20 ) %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54F72"/>
                </a:buClr>
                <a:buSzTx/>
                <a:buFont typeface="Symbol" pitchFamily="18" charset="2"/>
                <a:buChar char="·"/>
                <a:tabLst/>
                <a:defRPr/>
              </a:pPr>
              <a:r>
                <a:rPr kumimoji="0" lang="zh-TW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期中評量</a:t>
              </a:r>
              <a:r>
                <a:rPr kumimoji="0" lang="en-US" altLang="zh-TW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zh-TW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</a:t>
              </a:r>
              <a:r>
                <a:rPr kumimoji="0" lang="zh-TW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r>
                <a:rPr kumimoji="0" lang="zh-TW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%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54F72"/>
                </a:buClr>
                <a:buSzTx/>
                <a:buFont typeface="Symbol" pitchFamily="18" charset="2"/>
                <a:buChar char="·"/>
                <a:tabLst/>
                <a:defRPr/>
              </a:pPr>
              <a:r>
                <a:rPr kumimoji="0" lang="zh-TW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期末評量</a:t>
              </a:r>
              <a:r>
                <a:rPr kumimoji="0" lang="en-US" altLang="zh-TW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( 20 )%</a:t>
              </a:r>
              <a:endPara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圓角矩形圖說文字 8"/>
            <p:cNvSpPr/>
            <p:nvPr/>
          </p:nvSpPr>
          <p:spPr bwMode="auto">
            <a:xfrm>
              <a:off x="8030230" y="2484366"/>
              <a:ext cx="4036264" cy="2113868"/>
            </a:xfrm>
            <a:prstGeom prst="wedgeRoundRectCallout">
              <a:avLst>
                <a:gd name="adj1" fmla="val -78274"/>
                <a:gd name="adj2" fmla="val 6901"/>
                <a:gd name="adj3" fmla="val 16667"/>
              </a:avLst>
            </a:prstGeom>
            <a:solidFill>
              <a:srgbClr val="FFEF66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習作</a:t>
              </a:r>
              <a:endPara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英語練習本</a:t>
              </a:r>
              <a:endPara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準時</a:t>
              </a: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完成度</a:t>
              </a: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訂正狀況</a:t>
              </a:r>
              <a:endPara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會有加扣分情形</a:t>
              </a: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圓角矩形圖說文字 9"/>
            <p:cNvSpPr/>
            <p:nvPr/>
          </p:nvSpPr>
          <p:spPr bwMode="auto">
            <a:xfrm>
              <a:off x="8795881" y="5234335"/>
              <a:ext cx="3108373" cy="1282700"/>
            </a:xfrm>
            <a:prstGeom prst="wedgeRoundRectCallout">
              <a:avLst>
                <a:gd name="adj1" fmla="val -81925"/>
                <a:gd name="adj2" fmla="val -16779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聽</a:t>
              </a: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讀</a:t>
              </a: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寫→筆試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說→口試</a:t>
              </a:r>
            </a:p>
          </p:txBody>
        </p:sp>
        <p:sp>
          <p:nvSpPr>
            <p:cNvPr id="11" name="圓角矩形圖說文字 10"/>
            <p:cNvSpPr/>
            <p:nvPr/>
          </p:nvSpPr>
          <p:spPr bwMode="auto">
            <a:xfrm>
              <a:off x="395326" y="2937848"/>
              <a:ext cx="2893326" cy="1389456"/>
            </a:xfrm>
            <a:prstGeom prst="wedgeRoundRectCallout">
              <a:avLst>
                <a:gd name="adj1" fmla="val 58460"/>
                <a:gd name="adj2" fmla="val 55905"/>
                <a:gd name="adj3" fmla="val 16667"/>
              </a:avLst>
            </a:prstGeom>
            <a:solidFill>
              <a:srgbClr val="FF0000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1.</a:t>
              </a: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隨堂小考</a:t>
              </a:r>
              <a:endPara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2.</a:t>
              </a: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課堂學習單</a:t>
              </a:r>
            </a:p>
          </p:txBody>
        </p:sp>
        <p:sp>
          <p:nvSpPr>
            <p:cNvPr id="12" name="圓角矩形圖說文字 11"/>
            <p:cNvSpPr/>
            <p:nvPr/>
          </p:nvSpPr>
          <p:spPr bwMode="auto">
            <a:xfrm>
              <a:off x="8141688" y="873931"/>
              <a:ext cx="2519244" cy="988988"/>
            </a:xfrm>
            <a:prstGeom prst="wedgeRoundRectCallout">
              <a:avLst>
                <a:gd name="adj1" fmla="val -92422"/>
                <a:gd name="adj2" fmla="val 129776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個人戰力表</a:t>
              </a:r>
              <a:endPara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zh-TW" altLang="en-US" sz="2800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特殊表現</a:t>
              </a:r>
              <a:endPara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4" name="標題 1"/>
          <p:cNvSpPr txBox="1">
            <a:spLocks/>
          </p:cNvSpPr>
          <p:nvPr/>
        </p:nvSpPr>
        <p:spPr>
          <a:xfrm>
            <a:off x="3929715" y="154983"/>
            <a:ext cx="388008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Salesforce Sans"/>
              </a:rPr>
              <a:t>成績計算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2786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793312"/>
              </p:ext>
            </p:extLst>
          </p:nvPr>
        </p:nvGraphicFramePr>
        <p:xfrm>
          <a:off x="143435" y="735106"/>
          <a:ext cx="12048565" cy="5833874"/>
        </p:xfrm>
        <a:graphic>
          <a:graphicData uri="http://schemas.openxmlformats.org/drawingml/2006/table">
            <a:tbl>
              <a:tblPr/>
              <a:tblGrid>
                <a:gridCol w="327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1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1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定期評量</a:t>
                      </a: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筆試</a:t>
                      </a:r>
                      <a:r>
                        <a:rPr lang="zh-TW" sz="3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範圍</a:t>
                      </a: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學生評量方式</a:t>
                      </a: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Midterm Exam </a:t>
                      </a: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11/9(</a:t>
                      </a:r>
                      <a:r>
                        <a:rPr kumimoji="0" lang="zh-TW" altLang="en-US" sz="3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kumimoji="0" lang="en-US" altLang="zh-TW" sz="3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)</a:t>
                      </a:r>
                      <a:endParaRPr kumimoji="0" lang="zh-TW" sz="36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Starter Unit,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Unit1, Unit2,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Review</a:t>
                      </a:r>
                      <a:r>
                        <a:rPr kumimoji="0" lang="zh-TW" altLang="en-US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</a:t>
                      </a:r>
                      <a:endParaRPr kumimoji="0" lang="zh-TW" altLang="en-US" sz="3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聽</a:t>
                      </a: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en-US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讀</a:t>
                      </a: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en-US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寫</a:t>
                      </a: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zh-TW" altLang="en-US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筆試</a:t>
                      </a:r>
                      <a:endParaRPr kumimoji="0" lang="zh-TW" altLang="en-US" sz="3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Final Exam</a:t>
                      </a:r>
                      <a:endParaRPr lang="zh-TW" sz="36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1/13(</a:t>
                      </a:r>
                      <a:r>
                        <a:rPr kumimoji="0" lang="zh-TW" altLang="en-US" sz="3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)</a:t>
                      </a:r>
                      <a:endParaRPr kumimoji="0" lang="zh-TW" altLang="en-US" sz="3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Unit3</a:t>
                      </a:r>
                      <a:r>
                        <a:rPr lang="en-US" sz="3600" kern="100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,</a:t>
                      </a:r>
                      <a:r>
                        <a:rPr lang="en-US" sz="3600" kern="100" baseline="0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3600" kern="100" baseline="0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Unit4</a:t>
                      </a:r>
                      <a:endParaRPr lang="en-US" sz="3600" kern="100" dirty="0">
                        <a:solidFill>
                          <a:schemeClr val="tx2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Review 2</a:t>
                      </a: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聽</a:t>
                      </a:r>
                      <a:r>
                        <a:rPr lang="en-US" sz="36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36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讀</a:t>
                      </a:r>
                      <a:r>
                        <a:rPr lang="en-US" sz="36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36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寫</a:t>
                      </a:r>
                      <a:r>
                        <a:rPr lang="en-US" sz="36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sz="36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筆試</a:t>
                      </a: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36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說</a:t>
                      </a:r>
                      <a:r>
                        <a:rPr lang="en-US" sz="36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sz="36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口試</a:t>
                      </a:r>
                      <a:endParaRPr lang="en-US" altLang="zh-TW" sz="36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         </a:t>
                      </a:r>
                      <a:r>
                        <a:rPr kumimoji="0" lang="en-US" altLang="zh-TW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評量週進行</a:t>
                      </a:r>
                      <a:r>
                        <a:rPr kumimoji="0" lang="en-US" altLang="zh-TW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36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0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B8D718-E00B-4522-972A-5A842A48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58" y="517236"/>
            <a:ext cx="10058402" cy="121920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zh-TW" altLang="en-US" sz="6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Salesforce Sans"/>
              </a:rPr>
              <a:t>請家長協助事項</a:t>
            </a:r>
            <a:b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5D5E9A1-ACE5-49BE-8D7B-6E05852279C5}"/>
              </a:ext>
            </a:extLst>
          </p:cNvPr>
          <p:cNvSpPr txBox="1"/>
          <p:nvPr/>
        </p:nvSpPr>
        <p:spPr>
          <a:xfrm>
            <a:off x="2013527" y="1600480"/>
            <a:ext cx="8848436" cy="4290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作業將貼於</a:t>
            </a: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每週三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貼於聯絡簿中，請小朋友按時完成。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「英語能力進化表」活動會貼在課本上，請家長協助</a:t>
            </a: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幫孩子簽名認證</a:t>
            </a: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一起協助孩子累積豐厚的英語實力喔</a:t>
            </a:r>
            <a:r>
              <a:rPr kumimoji="0" lang="en-US" altLang="zh-TW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id="{8E9A386C-A39B-4770-B7CF-19EE8BC22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2367" r="3300" b="10107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4F84B94A-8CAD-4590-A7D7-23F0E71DF40C}"/>
              </a:ext>
            </a:extLst>
          </p:cNvPr>
          <p:cNvSpPr/>
          <p:nvPr/>
        </p:nvSpPr>
        <p:spPr>
          <a:xfrm>
            <a:off x="6640945" y="397164"/>
            <a:ext cx="5320146" cy="6096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 descr="Sweet Summer Snoopy Animated Stickers | Snoopy pictures, Snoopy love, Snoopy">
            <a:extLst>
              <a:ext uri="{FF2B5EF4-FFF2-40B4-BE49-F238E27FC236}">
                <a16:creationId xmlns:a16="http://schemas.microsoft.com/office/drawing/2014/main" id="{52A393BB-2794-40AD-87ED-7716E97D4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84" y="3548785"/>
            <a:ext cx="35242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D0AAF84-4B9A-4221-98DD-1F42D414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C1BBF3E-243D-4852-85B3-3D3082B5CCC1}"/>
              </a:ext>
            </a:extLst>
          </p:cNvPr>
          <p:cNvSpPr txBox="1">
            <a:spLocks/>
          </p:cNvSpPr>
          <p:nvPr/>
        </p:nvSpPr>
        <p:spPr bwMode="auto">
          <a:xfrm>
            <a:off x="3873120" y="0"/>
            <a:ext cx="4445758" cy="84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新細明體" panose="02020500000000000000" pitchFamily="18" charset="-120"/>
                <a:cs typeface="+mj-cs"/>
              </a:rPr>
              <a:t>How to do???</a:t>
            </a: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27D2371-E610-47C9-B5AA-CCDD847D0182}"/>
              </a:ext>
            </a:extLst>
          </p:cNvPr>
          <p:cNvSpPr txBox="1">
            <a:spLocks/>
          </p:cNvSpPr>
          <p:nvPr/>
        </p:nvSpPr>
        <p:spPr bwMode="auto">
          <a:xfrm>
            <a:off x="0" y="893618"/>
            <a:ext cx="12191999" cy="5914651"/>
          </a:xfrm>
          <a:prstGeom prst="rect">
            <a:avLst/>
          </a:prstGeom>
          <a:solidFill>
            <a:srgbClr val="FFEF66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每週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Tr. Mandy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會出聆聽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CD&amp;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背單字的作業，若回家有完成，請家長</a:t>
            </a:r>
            <a:endParaRPr kumimoji="0" lang="en-US" altLang="zh-TW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B80E0F"/>
              </a:buClr>
              <a:buSzPct val="160000"/>
              <a:buNone/>
              <a:tabLst/>
              <a:defRPr/>
            </a:pPr>
            <a:r>
              <a:rPr lang="en-US" altLang="zh-TW" sz="2800" b="1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不限父母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協助在認證表上簽名。</a:t>
            </a:r>
            <a:endParaRPr kumimoji="0" lang="en-US" altLang="zh-TW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以當天完成的事項記，假如今天有聆聽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CD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，就請家長在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顆寶貝球上簽名；如果今天除了聆聽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CD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外再加上背單字，則可在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顆寶貝球上簽名。</a:t>
            </a:r>
            <a:endParaRPr kumimoji="0" lang="en-US" altLang="zh-TW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老師會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每個月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依據完成度在班上進行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Happy Hour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抽獎活動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如果已將課本內容練習得很熟，想自己聆聽其他較難的內容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補習班教材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英語有聲書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en-US" altLang="zh-TW" sz="2800" b="1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Podcast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/ICRT/</a:t>
            </a:r>
            <a:r>
              <a:rPr kumimoji="0" lang="en-US" altLang="zh-TW" sz="2800" b="1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YouTube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也可以，相對地，背補習班的單字也</a:t>
            </a:r>
            <a:r>
              <a:rPr lang="zh-TW" altLang="en-US" sz="2800" b="1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非常好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，多多益善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若在家有聆聽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CD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或背單字，只是忘記將課本帶回家，還是可以再請家長補簽名認證的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不過只限當月份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喔</a:t>
            </a:r>
            <a:r>
              <a:rPr kumimoji="0" lang="en-US" altLang="zh-TW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時光不等人</a:t>
            </a:r>
            <a:endParaRPr kumimoji="0" lang="en-US" altLang="zh-TW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2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0CE03EF0-CA02-4E3C-AADF-13B895263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E0D4D83-0C12-4A23-860B-E966CB39C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122" b="451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4FA7D4FC-A801-4F34-B15C-A91AE7726D58}"/>
                </a:ext>
              </a:extLst>
            </p:cNvPr>
            <p:cNvSpPr/>
            <p:nvPr/>
          </p:nvSpPr>
          <p:spPr>
            <a:xfrm>
              <a:off x="157884" y="4845559"/>
              <a:ext cx="1356591" cy="41172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53655E46-D6C5-4D96-98FF-79CAAF8921A8}"/>
                </a:ext>
              </a:extLst>
            </p:cNvPr>
            <p:cNvSpPr/>
            <p:nvPr/>
          </p:nvSpPr>
          <p:spPr>
            <a:xfrm>
              <a:off x="10806835" y="1264159"/>
              <a:ext cx="1023216" cy="81229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A4CF0CD-0332-4B1E-B991-70BCBE762B1B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-1"/>
            <a:chExt cx="12192000" cy="6857999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CE37F175-3A0D-4DAD-8C1C-1CC72CA49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361" b="4444"/>
            <a:stretch/>
          </p:blipFill>
          <p:spPr>
            <a:xfrm>
              <a:off x="0" y="-1"/>
              <a:ext cx="12192000" cy="6857999"/>
            </a:xfrm>
            <a:prstGeom prst="rect">
              <a:avLst/>
            </a:prstGeom>
          </p:spPr>
        </p:pic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F4E40FC2-CE67-4F08-8741-FD1A7CFF3633}"/>
                </a:ext>
              </a:extLst>
            </p:cNvPr>
            <p:cNvSpPr/>
            <p:nvPr/>
          </p:nvSpPr>
          <p:spPr>
            <a:xfrm>
              <a:off x="2929659" y="6093334"/>
              <a:ext cx="1842366" cy="41172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3512BE18-A414-457F-8929-E1205E3444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05" b="514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6027" y="488687"/>
            <a:ext cx="113038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先讓孩子愛上英文課，他們自然會愛上英文；讓孩子覺得英文好好玩，他們將來才會好好玩英文。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4599" r="5821" b="3678"/>
          <a:stretch/>
        </p:blipFill>
        <p:spPr>
          <a:xfrm>
            <a:off x="9679709" y="2462708"/>
            <a:ext cx="2523915" cy="356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5B8842D-6717-45E3-82FB-BAA9F4377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18" y="2612345"/>
            <a:ext cx="3223491" cy="367229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5877FE3-F5DC-4A38-9242-1247F75DAC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1" r="3193"/>
          <a:stretch/>
        </p:blipFill>
        <p:spPr>
          <a:xfrm>
            <a:off x="0" y="2697018"/>
            <a:ext cx="6456218" cy="36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ack to English!! Jumpstart Your English!! - TLNet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0" y="0"/>
            <a:ext cx="13487717" cy="6858000"/>
            <a:chOff x="0" y="0"/>
            <a:chExt cx="13487717" cy="6858000"/>
          </a:xfrm>
        </p:grpSpPr>
        <p:pic>
          <p:nvPicPr>
            <p:cNvPr id="7" name="Picture 2" descr="Free Alphabet Clipart Borders | Free Images at Clker.com - vector clip art  online, royalty free &amp; public domai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8"/>
            <a:stretch/>
          </p:blipFill>
          <p:spPr bwMode="auto">
            <a:xfrm>
              <a:off x="0" y="0"/>
              <a:ext cx="7709338" cy="6810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0"/>
            <p:cNvSpPr txBox="1">
              <a:spLocks noChangeArrowheads="1"/>
            </p:cNvSpPr>
            <p:nvPr/>
          </p:nvSpPr>
          <p:spPr>
            <a:xfrm>
              <a:off x="772510" y="1497724"/>
              <a:ext cx="9033642" cy="45133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7472" indent="-347472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740664" indent="-283464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7472" marR="0" lvl="0" indent="-347472" algn="l" defTabSz="9144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我的英語相關背景</a:t>
              </a:r>
            </a:p>
            <a:p>
              <a:pPr marL="740664" marR="0" lvl="1" indent="-283464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台北市立教育大學 英語教學系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740664" marR="0" lvl="1" indent="-283464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奧克拉荷馬州立大學交換學生一年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347472" marR="0" lvl="0" indent="-347472" algn="l" defTabSz="9144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我的</a:t>
              </a: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微軟正黑體" panose="020B0604030504040204" pitchFamily="34" charset="-120"/>
                  <a:cs typeface="+mn-cs"/>
                </a:rPr>
                <a:t>英語相關</a:t>
              </a: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經歷</a:t>
              </a:r>
            </a:p>
            <a:p>
              <a:pPr marL="740664" marR="0" lvl="1" indent="-283464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2005~2009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年在兒美補習班教學</a:t>
              </a:r>
            </a:p>
            <a:p>
              <a:pPr marL="740664" marR="0" lvl="1" indent="-283464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2010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年迄今擔任信義國小英語教師</a:t>
              </a:r>
            </a:p>
          </p:txBody>
        </p:sp>
        <p:pic>
          <p:nvPicPr>
            <p:cNvPr id="9" name="圖片 8" descr="381210_10150438035003914_679886605_n.jpg"/>
            <p:cNvPicPr>
              <a:picLocks noChangeAspect="1"/>
            </p:cNvPicPr>
            <p:nvPr/>
          </p:nvPicPr>
          <p:blipFill rotWithShape="1">
            <a:blip r:embed="rId3" cstate="print"/>
            <a:srcRect l="13677" t="5268" r="17098" b="6502"/>
            <a:stretch/>
          </p:blipFill>
          <p:spPr>
            <a:xfrm>
              <a:off x="8807314" y="2321912"/>
              <a:ext cx="2692430" cy="45360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雲朵形圖說文字 9"/>
            <p:cNvSpPr/>
            <p:nvPr/>
          </p:nvSpPr>
          <p:spPr>
            <a:xfrm>
              <a:off x="6519358" y="252248"/>
              <a:ext cx="6968359" cy="2490952"/>
            </a:xfrm>
            <a:prstGeom prst="cloudCallout">
              <a:avLst>
                <a:gd name="adj1" fmla="val -356"/>
                <a:gd name="adj2" fmla="val 77719"/>
              </a:avLst>
            </a:prstGeom>
            <a:solidFill>
              <a:srgbClr val="8BBEF1">
                <a:lumMod val="40000"/>
                <a:lumOff val="60000"/>
              </a:srgbClr>
            </a:solidFill>
            <a:ln w="48000" cap="flat" cmpd="thickThin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新細明體" panose="02020500000000000000" pitchFamily="18" charset="-120"/>
                </a:rPr>
                <a:t>Hello!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新細明體" panose="02020500000000000000" pitchFamily="18" charset="-120"/>
                </a:rPr>
                <a:t>I’m the 5</a:t>
              </a:r>
              <a:r>
                <a:rPr kumimoji="0" lang="en-US" altLang="zh-TW" sz="32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新細明體" panose="02020500000000000000" pitchFamily="18" charset="-120"/>
                </a:rPr>
                <a:t>th</a:t>
              </a:r>
              <a:r>
                <a:rPr kumimoji="0" lang="en-US" altLang="zh-TW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新細明體" panose="02020500000000000000" pitchFamily="18" charset="-120"/>
                </a:rPr>
                <a:t> Grade’s English teacher.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新細明體" panose="02020500000000000000" pitchFamily="18" charset="-120"/>
                </a:rPr>
                <a:t>My name is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新細明體" panose="02020500000000000000" pitchFamily="18" charset="-120"/>
                </a:rPr>
                <a:t>Mandy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新細明體" panose="02020500000000000000" pitchFamily="18" charset="-120"/>
                </a:rPr>
                <a:t>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Y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新細明體" panose="02020500000000000000" pitchFamily="18" charset="-120"/>
                </a:rPr>
                <a:t>eh</a:t>
              </a:r>
              <a:r>
                <a:rPr kumimoji="0" lang="en-US" altLang="zh-TW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新細明體" panose="02020500000000000000" pitchFamily="18" charset="-120"/>
                </a:rPr>
                <a:t>.</a:t>
              </a:r>
              <a:endPara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91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61ECDCF-B4AF-4340-BA15-659B7D032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174" y="533416"/>
            <a:ext cx="9136279" cy="561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這對我們而言是很重要的一年！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None/>
              <a:tabLst/>
              <a:defRPr/>
            </a:pP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我會向大家介紹五年級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★課程說明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★班級經營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★評量方式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★成績計算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★請家長協助事項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None/>
              <a:tabLst/>
              <a:defRPr/>
            </a:pPr>
            <a:endParaRPr kumimoji="0" lang="zh-TW" altLang="en-US" sz="3600" b="0" i="0" u="none" strike="noStrike" kern="0" cap="none" spc="0" normalizeH="0" baseline="0" noProof="0" dirty="0">
              <a:ln>
                <a:noFill/>
              </a:ln>
              <a:solidFill>
                <a:srgbClr val="FFB8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26" name="Picture 2" descr="We Can Do It Gif By Joelremygif - Find &amp;amp; Share on GIPHY">
            <a:extLst>
              <a:ext uri="{FF2B5EF4-FFF2-40B4-BE49-F238E27FC236}">
                <a16:creationId xmlns:a16="http://schemas.microsoft.com/office/drawing/2014/main" id="{C8077979-AB7C-49E9-AC13-672419BA24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89" y="1450109"/>
            <a:ext cx="3243566" cy="41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6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1708" y="0"/>
            <a:ext cx="3880083" cy="1200416"/>
          </a:xfrm>
        </p:spPr>
        <p:txBody>
          <a:bodyPr rtlCol="0">
            <a:norm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課程說明</a:t>
            </a:r>
            <a:endParaRPr lang="zh-TW" altLang="en-US" sz="6600" b="1" dirty="0">
              <a:sym typeface="Salesforce San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828" y="981649"/>
            <a:ext cx="6914420" cy="4861805"/>
          </a:xfrm>
          <a:prstGeom prst="rect">
            <a:avLst/>
          </a:prstGeom>
          <a:solidFill>
            <a:sysClr val="window" lastClr="FFFFFF">
              <a:alpha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Font typeface="Symbol" pitchFamily="18" charset="2"/>
              <a:buChar char="·"/>
              <a:defRPr/>
            </a:pPr>
            <a:r>
              <a:rPr lang="en-US" altLang="zh-TW" sz="4800" b="1" kern="0" dirty="0">
                <a:solidFill>
                  <a:srgbClr val="000000"/>
                </a:solidFill>
                <a:latin typeface="Comic Sans MS" panose="030F0702030302020204" pitchFamily="66" charset="0"/>
                <a:ea typeface="新細明體" charset="-120"/>
              </a:rPr>
              <a:t>Dino on the Go!</a:t>
            </a:r>
            <a:r>
              <a:rPr lang="zh-TW" altLang="en-US" sz="4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第</a:t>
            </a:r>
            <a:r>
              <a:rPr lang="en-US" altLang="zh-TW" sz="4800" b="1" kern="0" dirty="0">
                <a:solidFill>
                  <a:srgbClr val="000000"/>
                </a:solidFill>
                <a:latin typeface="Comic Sans MS" panose="030F0702030302020204" pitchFamily="66" charset="0"/>
                <a:ea typeface="新細明體" charset="-120"/>
              </a:rPr>
              <a:t>7</a:t>
            </a:r>
            <a:r>
              <a:rPr lang="zh-TW" altLang="en-US" sz="4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冊</a:t>
            </a:r>
            <a:endParaRPr lang="en-US" altLang="zh-TW" sz="4800" b="1" kern="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defRPr/>
            </a:pPr>
            <a:r>
              <a:rPr lang="en-US" altLang="zh-TW" sz="4800" b="1" kern="0" dirty="0">
                <a:solidFill>
                  <a:prstClr val="black"/>
                </a:solidFill>
                <a:latin typeface="Comic Sans MS" panose="030F0702030302020204" pitchFamily="66" charset="0"/>
                <a:ea typeface="新細明體" charset="-120"/>
              </a:rPr>
              <a:t> Starter Unit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defRPr/>
            </a:pPr>
            <a:r>
              <a:rPr lang="en-US" altLang="zh-TW" sz="4800" b="1" kern="0" dirty="0">
                <a:solidFill>
                  <a:prstClr val="black"/>
                </a:solidFill>
                <a:latin typeface="Comic Sans MS" panose="030F0702030302020204" pitchFamily="66" charset="0"/>
                <a:ea typeface="新細明體" charset="-120"/>
              </a:rPr>
              <a:t> Unit 1 ~ Unit 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defRPr/>
            </a:pPr>
            <a:r>
              <a:rPr lang="en-US" altLang="zh-TW" sz="4800" b="1" kern="0" dirty="0">
                <a:solidFill>
                  <a:prstClr val="black"/>
                </a:solidFill>
                <a:latin typeface="Comic Sans MS" panose="030F0702030302020204" pitchFamily="66" charset="0"/>
                <a:ea typeface="新細明體" charset="-120"/>
              </a:rPr>
              <a:t> 2 Review</a:t>
            </a:r>
            <a:r>
              <a:rPr lang="zh-TW" altLang="en-US" sz="4800" b="1" kern="0" dirty="0">
                <a:solidFill>
                  <a:prstClr val="black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單元</a:t>
            </a:r>
            <a:endParaRPr lang="en-US" altLang="zh-TW" sz="4800" b="1" kern="0" dirty="0">
              <a:solidFill>
                <a:prstClr val="black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0B898AB-9B3F-4FE2-B6F8-D8AA3F176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94" b="14314"/>
          <a:stretch/>
        </p:blipFill>
        <p:spPr>
          <a:xfrm>
            <a:off x="6799990" y="1764145"/>
            <a:ext cx="5370679" cy="380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B46B6E50-F6FB-4CAB-BB8B-C29D8CB640A1}"/>
              </a:ext>
            </a:extLst>
          </p:cNvPr>
          <p:cNvSpPr/>
          <p:nvPr/>
        </p:nvSpPr>
        <p:spPr>
          <a:xfrm>
            <a:off x="2438400" y="5571552"/>
            <a:ext cx="7721600" cy="995504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0000FF"/>
                </a:solidFill>
              </a:rPr>
              <a:t>開學前兩週會進行四年級單字</a:t>
            </a:r>
            <a:r>
              <a:rPr lang="en-US" altLang="zh-TW" sz="2800" b="1" dirty="0">
                <a:solidFill>
                  <a:srgbClr val="0000FF"/>
                </a:solidFill>
              </a:rPr>
              <a:t>/</a:t>
            </a:r>
            <a:r>
              <a:rPr lang="zh-TW" altLang="en-US" sz="2800" b="1" dirty="0">
                <a:solidFill>
                  <a:srgbClr val="0000FF"/>
                </a:solidFill>
              </a:rPr>
              <a:t>句型</a:t>
            </a:r>
            <a:r>
              <a:rPr lang="en-US" altLang="zh-TW" sz="2800" b="1" dirty="0">
                <a:solidFill>
                  <a:srgbClr val="0000FF"/>
                </a:solidFill>
              </a:rPr>
              <a:t>/</a:t>
            </a:r>
            <a:r>
              <a:rPr lang="zh-TW" altLang="en-US" sz="2800" b="1" dirty="0">
                <a:solidFill>
                  <a:srgbClr val="0000FF"/>
                </a:solidFill>
              </a:rPr>
              <a:t>拼音複習，</a:t>
            </a:r>
            <a:endParaRPr lang="en-US" altLang="zh-TW" sz="28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2800" b="1" dirty="0">
                <a:solidFill>
                  <a:srgbClr val="0000FF"/>
                </a:solidFill>
              </a:rPr>
              <a:t>以及英語學力檢測模擬考</a:t>
            </a: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614" y="248261"/>
            <a:ext cx="107153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altLang="zh-TW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charset="-120"/>
                <a:cs typeface="+mn-cs"/>
              </a:rPr>
              <a:t>Topic: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</a:pP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國家</a:t>
            </a: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kern="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國籍</a:t>
            </a:r>
            <a:r>
              <a:rPr lang="en-US" altLang="zh-TW" sz="4000" kern="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/</a:t>
            </a:r>
            <a:r>
              <a:rPr lang="zh-TW" altLang="en-US" sz="4000" kern="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代表特色</a:t>
            </a:r>
            <a:endParaRPr lang="en-US" altLang="zh-TW" sz="4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</a:pP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交通工具</a:t>
            </a: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生活應用</a:t>
            </a:r>
            <a:endParaRPr lang="en-US" altLang="zh-TW" sz="4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</a:pP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日常活動</a:t>
            </a: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興趣喜好</a:t>
            </a:r>
            <a:endParaRPr lang="en-US" altLang="zh-TW" sz="4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</a:pP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生活作息</a:t>
            </a: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時間安排</a:t>
            </a:r>
            <a:endParaRPr lang="en-US" altLang="zh-TW" sz="4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</a:pP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字母拼讀</a:t>
            </a: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發音相同的音組</a:t>
            </a:r>
            <a:endParaRPr lang="en-US" altLang="zh-TW" sz="4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</a:pP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經典名句</a:t>
            </a: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著名諺語介紹</a:t>
            </a:r>
            <a:endParaRPr lang="en-US" altLang="zh-TW" sz="4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</a:pP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文化節慶</a:t>
            </a: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4000" b="1" kern="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Roam with Dino</a:t>
            </a: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各地新年</a:t>
            </a:r>
            <a:r>
              <a:rPr lang="en-US" altLang="zh-TW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4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TW" sz="4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4" name="Picture 4" descr="you can do it Sticker by Hallmark eCards | Stickers, You can do it gif,  Funn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72" y="987669"/>
            <a:ext cx="4522828" cy="45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165814" y="1653083"/>
            <a:ext cx="10926306" cy="484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None/>
              <a:tabLst/>
              <a:defRPr/>
            </a:pPr>
            <a:r>
              <a: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學力檢測題型</a:t>
            </a:r>
            <a:r>
              <a:rPr lang="zh-TW" altLang="en-US" sz="40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模擬練習</a:t>
            </a:r>
            <a:endParaRPr kumimoji="0" lang="zh-TW" altLang="en-US" sz="4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None/>
              <a:tabLst/>
              <a:defRPr/>
            </a:pPr>
            <a:r>
              <a: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單字</a:t>
            </a:r>
            <a:r>
              <a:rPr kumimoji="0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&amp;</a:t>
            </a:r>
            <a:r>
              <a: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句型</a:t>
            </a:r>
            <a:r>
              <a:rPr kumimoji="0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&amp;phonics</a:t>
            </a:r>
            <a:r>
              <a: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複習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None/>
              <a:tabLst/>
              <a:defRPr/>
            </a:pPr>
            <a:r>
              <a: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西洋流行歌曲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None/>
              <a:tabLst/>
              <a:defRPr/>
            </a:pPr>
            <a:r>
              <a: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國際教育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None/>
              <a:tabLst/>
              <a:defRPr/>
            </a:pPr>
            <a:r>
              <a: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短文閱讀</a:t>
            </a:r>
            <a:endParaRPr kumimoji="0" lang="en-US" altLang="zh-TW" sz="4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None/>
              <a:tabLst/>
              <a:defRPr/>
            </a:pPr>
            <a:r>
              <a:rPr lang="en-US" altLang="zh-TW" sz="40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Reader Theater</a:t>
            </a:r>
            <a:r>
              <a:rPr lang="zh-TW" altLang="en-US" sz="40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讀者劇場</a:t>
            </a:r>
            <a:r>
              <a:rPr lang="en-US" altLang="zh-TW" sz="40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367576" y="197564"/>
            <a:ext cx="12170361" cy="16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每週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+1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節英語課的上課內容，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教材皆為自編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內容包含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DFF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Picture 2" descr="Learn English Fun Way">
            <a:extLst>
              <a:ext uri="{FF2B5EF4-FFF2-40B4-BE49-F238E27FC236}">
                <a16:creationId xmlns:a16="http://schemas.microsoft.com/office/drawing/2014/main" id="{5CA81F59-E93A-4F84-9D67-23A89FAB61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24" y="2590211"/>
            <a:ext cx="3565523" cy="31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6126" y="1043551"/>
            <a:ext cx="12192000" cy="4861805"/>
          </a:xfrm>
          <a:prstGeom prst="rect">
            <a:avLst/>
          </a:prstGeom>
          <a:solidFill>
            <a:sysClr val="window" lastClr="FFFFFF">
              <a:alpha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*小組合作式學習</a:t>
            </a:r>
            <a:endParaRPr kumimoji="1" lang="en-US" altLang="zh-TW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*與老師的默契口號</a:t>
            </a:r>
            <a:endParaRPr kumimoji="1" lang="en-US" altLang="zh-TW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*個人戰力表</a:t>
            </a:r>
            <a:endParaRPr kumimoji="1" lang="en-US" altLang="zh-TW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*集章</a:t>
            </a:r>
            <a:r>
              <a:rPr kumimoji="1" lang="en-US" altLang="zh-TW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&amp;</a:t>
            </a:r>
            <a:r>
              <a:rPr kumimoji="1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扣章規定</a:t>
            </a:r>
            <a:endParaRPr kumimoji="1" lang="en-US" altLang="zh-TW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206" r="3519" b="1532"/>
          <a:stretch/>
        </p:blipFill>
        <p:spPr>
          <a:xfrm>
            <a:off x="5517933" y="1795325"/>
            <a:ext cx="6526922" cy="394078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238395" y="286327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  <a:endParaRPr lang="zh-TW" altLang="en-US" sz="6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3400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421F3E-DAC7-45BC-A9FD-8859141B2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13468" r="19167" b="5185"/>
          <a:stretch/>
        </p:blipFill>
        <p:spPr>
          <a:xfrm>
            <a:off x="1947282" y="0"/>
            <a:ext cx="4553529" cy="332567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F1E08C3-6712-4CF2-897C-AB3C064D1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6" t="13738" r="19318" b="4915"/>
          <a:stretch/>
        </p:blipFill>
        <p:spPr>
          <a:xfrm>
            <a:off x="6853136" y="0"/>
            <a:ext cx="4548020" cy="332567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B50E5EC-234C-440F-AF62-62F60680CA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06" t="13872" r="19848" b="5185"/>
          <a:stretch/>
        </p:blipFill>
        <p:spPr>
          <a:xfrm>
            <a:off x="1986777" y="3460068"/>
            <a:ext cx="4474540" cy="335674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F3DCF06-C6B9-4096-B351-89CE5E40A0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58" t="13738" r="19848" b="5050"/>
          <a:stretch/>
        </p:blipFill>
        <p:spPr>
          <a:xfrm>
            <a:off x="6853136" y="3460068"/>
            <a:ext cx="4548020" cy="33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3314" y="1250919"/>
            <a:ext cx="3681091" cy="4861805"/>
          </a:xfrm>
          <a:prstGeom prst="rect">
            <a:avLst/>
          </a:prstGeom>
          <a:solidFill>
            <a:sysClr val="window" lastClr="FFFFFF">
              <a:alpha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作業評量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口頭評量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觀察評量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習作評量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學習單評量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活動式評量</a:t>
            </a:r>
          </a:p>
        </p:txBody>
      </p:sp>
      <p:sp>
        <p:nvSpPr>
          <p:cNvPr id="5" name="直線圖說文字 2 4"/>
          <p:cNvSpPr/>
          <p:nvPr/>
        </p:nvSpPr>
        <p:spPr>
          <a:xfrm>
            <a:off x="6793079" y="1250919"/>
            <a:ext cx="4537757" cy="3872876"/>
          </a:xfrm>
          <a:prstGeom prst="borderCallout2">
            <a:avLst>
              <a:gd name="adj1" fmla="val 13865"/>
              <a:gd name="adj2" fmla="val -342"/>
              <a:gd name="adj3" fmla="val 105859"/>
              <a:gd name="adj4" fmla="val -45540"/>
              <a:gd name="adj5" fmla="val 57026"/>
              <a:gd name="adj6" fmla="val -397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 :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小組互動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角色扮演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唸唱練習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拼音練習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課堂問答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APP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活動</a:t>
            </a:r>
          </a:p>
        </p:txBody>
      </p:sp>
      <p:pic>
        <p:nvPicPr>
          <p:cNvPr id="27650" name="Picture 2" descr="Best Formative Assessment GIF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67" y="5151649"/>
            <a:ext cx="2492223" cy="16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991708" y="0"/>
            <a:ext cx="388008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Salesforce Sans"/>
              </a:rPr>
              <a:t>評量方式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Salesforce San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190" y="5123795"/>
            <a:ext cx="2402236" cy="1724461"/>
          </a:xfrm>
          <a:prstGeom prst="rect">
            <a:avLst/>
          </a:prstGeom>
        </p:spPr>
      </p:pic>
      <p:pic>
        <p:nvPicPr>
          <p:cNvPr id="1030" name="Picture 6" descr="Quizl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426" y="5123795"/>
            <a:ext cx="2418431" cy="17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4.xml><?xml version="1.0" encoding="utf-8"?>
<a:theme xmlns:a="http://schemas.openxmlformats.org/drawingml/2006/main" name="回到學校的簡報">
  <a:themeElements>
    <a:clrScheme name="BackToSchl_TP0101872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ToSchl_TP01018721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ckToSchl_TP010187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TF03461883</Template>
  <TotalTime>691</TotalTime>
  <Words>707</Words>
  <Application>Microsoft Office PowerPoint</Application>
  <PresentationFormat>寬螢幕</PresentationFormat>
  <Paragraphs>112</Paragraphs>
  <Slides>18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18</vt:i4>
      </vt:variant>
    </vt:vector>
  </HeadingPairs>
  <TitlesOfParts>
    <vt:vector size="35" baseType="lpstr">
      <vt:lpstr>微軟正黑體</vt:lpstr>
      <vt:lpstr>新細明體</vt:lpstr>
      <vt:lpstr>標楷體</vt:lpstr>
      <vt:lpstr>Aharoni</vt:lpstr>
      <vt:lpstr>Arial</vt:lpstr>
      <vt:lpstr>Arial Rounded MT Bold</vt:lpstr>
      <vt:lpstr>Century Gothic</vt:lpstr>
      <vt:lpstr>Comic Sans MS</vt:lpstr>
      <vt:lpstr>Euphemia</vt:lpstr>
      <vt:lpstr>Segoe Print</vt:lpstr>
      <vt:lpstr>Symbol</vt:lpstr>
      <vt:lpstr>Times New Roman</vt:lpstr>
      <vt:lpstr>Wingdings</vt:lpstr>
      <vt:lpstr>兒童遊樂 16X9</vt:lpstr>
      <vt:lpstr>自訂設計</vt:lpstr>
      <vt:lpstr>大自然插畫 16X9</vt:lpstr>
      <vt:lpstr>回到學校的簡報</vt:lpstr>
      <vt:lpstr>110學年度 五年級英語 學校日說明</vt:lpstr>
      <vt:lpstr>PowerPoint 簡報</vt:lpstr>
      <vt:lpstr>PowerPoint 簡報</vt:lpstr>
      <vt:lpstr>課程說明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請家長協助事項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臺北市信義國民小學  107學年度第二學期學校日</dc:title>
  <dc:creator>admin</dc:creator>
  <cp:lastModifiedBy>user</cp:lastModifiedBy>
  <cp:revision>98</cp:revision>
  <dcterms:created xsi:type="dcterms:W3CDTF">2019-01-21T03:25:35Z</dcterms:created>
  <dcterms:modified xsi:type="dcterms:W3CDTF">2021-08-30T05:07:12Z</dcterms:modified>
</cp:coreProperties>
</file>