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9" r:id="rId3"/>
    <p:sldMasterId id="2147483741" r:id="rId4"/>
    <p:sldMasterId id="2147483753" r:id="rId5"/>
  </p:sldMasterIdLst>
  <p:notesMasterIdLst>
    <p:notesMasterId r:id="rId19"/>
  </p:notesMasterIdLst>
  <p:sldIdLst>
    <p:sldId id="286" r:id="rId6"/>
    <p:sldId id="280" r:id="rId7"/>
    <p:sldId id="287" r:id="rId8"/>
    <p:sldId id="288" r:id="rId9"/>
    <p:sldId id="262" r:id="rId10"/>
    <p:sldId id="270" r:id="rId11"/>
    <p:sldId id="271" r:id="rId12"/>
    <p:sldId id="269" r:id="rId13"/>
    <p:sldId id="264" r:id="rId14"/>
    <p:sldId id="265" r:id="rId15"/>
    <p:sldId id="276" r:id="rId16"/>
    <p:sldId id="289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8B8"/>
    <a:srgbClr val="654BD5"/>
    <a:srgbClr val="0000FF"/>
    <a:srgbClr val="99FFCC"/>
    <a:srgbClr val="333399"/>
    <a:srgbClr val="009E00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0" autoAdjust="0"/>
    <p:restoredTop sz="94700" autoAdjust="0"/>
  </p:normalViewPr>
  <p:slideViewPr>
    <p:cSldViewPr snapToGrid="0">
      <p:cViewPr varScale="1">
        <p:scale>
          <a:sx n="70" d="100"/>
          <a:sy n="70" d="100"/>
        </p:scale>
        <p:origin x="4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506F-A0A2-4321-8586-20FD62A515DE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6214-E670-447B-9C35-2CEE8405F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82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>
                <a:solidFill>
                  <a:prstClr val="black"/>
                </a:solidFill>
              </a:rPr>
              <a:pPr/>
              <a:t>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2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2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89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62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7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4FDD-79D1-476C-B4DE-0CF23DC6979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026326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0AD3B-6551-4D41-9CEA-C3571299987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5705757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775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775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470EB-948B-41D0-B5BC-C2C684AA96E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149395"/>
      </p:ext>
    </p:extLst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按一下來編輯母片的標題樣式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按一下來編輯母片的副標題樣式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F905CF-54C7-4A43-96E2-F682F0C18501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30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2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30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30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3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30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30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BD1B-6873-42E2-AB8C-FBBA9DA1F62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96576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866A1-F8F1-4DF2-B023-4D6D2772B10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503715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F024D-94FE-43A0-B312-9DFDE4EE1D0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49238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031BA-1B6A-414F-A512-302024ACF4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3317101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21679-E4F5-4CFC-B2D2-A2198410E3B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3353212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FEFD-7BF9-4F07-9BFF-0B9AE794187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6861146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EA8E-BDBB-453C-8EC1-6A4A05187E4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50320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3D6A5-A542-4EDE-B408-EB45864318C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016975"/>
      </p:ext>
    </p:extLst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F3196-EAD3-4B9A-B240-2B3120FE78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1850076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8EE5-2EE6-4D51-92B9-4F1ACBB9AA2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07084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381000"/>
            <a:ext cx="1924050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19750" cy="5105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2B38-F1B6-4D9F-B5F5-C0C9F9CFFE9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8486215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6FAA21-E544-4D8D-8D7E-066F38CA435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700678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C79ADE-41A3-499E-BEF2-3B5D55723DF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763619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 rtlCol="0">
            <a:noAutofit/>
          </a:bodyPr>
          <a:lstStyle>
            <a:lvl1pPr>
              <a:defRPr sz="405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256" name="線條" descr="線條圖形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手繪多邊形​​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8" name="手繪多邊形​​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9" name="手繪多邊形​​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0" name="手繪多邊形​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1" name="手繪多邊形​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2" name="手繪多邊形​​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3" name="手繪多邊形​​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4" name="手繪多邊形​​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5" name="手繪多邊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6" name="手繪多邊形​​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7" name="手繪多邊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8" name="手繪多邊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9" name="手繪多邊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0" name="手繪多邊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1" name="手繪多邊形​​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2" name="手繪多邊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3" name="手繪多邊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4" name="手繪多邊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5" name="手繪多邊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6" name="手繪多邊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7" name="手繪多邊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8" name="手繪多邊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9" name="手繪多邊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0" name="手繪多邊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1" name="手繪多邊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2" name="手繪多邊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3" name="手繪多邊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4" name="手繪多邊形​​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5" name="手繪多邊形​​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6" name="手繪多邊形​​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7" name="手繪多邊形​​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8" name="手繪多邊形​​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9" name="手繪多邊形​​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0" name="手繪多邊形​​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1" name="手繪多邊形​​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2" name="手繪多邊形​​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3" name="手繪多邊形​​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4" name="手繪多邊形​​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5" name="手繪多邊形​​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6" name="手繪多邊形​​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7" name="手繪多邊形​​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8" name="手繪多邊形​​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9" name="手繪多邊形​​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0" name="手繪多邊形​​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1" name="手繪多邊形​​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2" name="手繪多邊形​​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3" name="手繪多邊形​​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4" name="手繪多邊形​​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5" name="手繪多邊形​​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6" name="手繪多邊形​​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7" name="手繪多邊形​​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8" name="手繪多邊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9" name="手繪多邊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0" name="手繪多邊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1" name="手繪多邊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2" name="手繪多邊形​​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3" name="手繪多邊形​​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4" name="手繪多邊形​​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5" name="手繪多邊形​​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6" name="手繪多邊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7" name="手繪多邊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8" name="手繪多邊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9" name="手繪多邊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0" name="手繪多邊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1" name="手繪多邊形​​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2" name="手繪多邊形​​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3" name="手繪多邊形​​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4" name="手繪多邊形​​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5" name="手繪多邊形​​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6" name="手繪多邊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7" name="手繪多邊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8" name="手繪多邊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9" name="手繪多邊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0" name="手繪多邊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1" name="手繪多邊形​​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2" name="手繪多邊形​​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3" name="手繪多邊形​​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4" name="手繪多邊形​​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5" name="手繪多邊形​​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6" name="手繪多邊形​​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7" name="手繪多邊形​​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8" name="手繪多邊形​​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9" name="手繪多邊形​​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0" name="手繪多邊形​​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1" name="手繪多邊形​​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2" name="手繪多邊形​​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3" name="手繪多邊形​​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4" name="手繪多邊形​​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5" name="手繪多邊形​​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6" name="手繪多邊形​​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7" name="手繪多邊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8" name="手繪多邊形​​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9" name="手繪多邊形​​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0" name="手繪多邊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1" name="手繪多邊形​​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2" name="手繪多邊形​​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3" name="手繪多邊形​​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4" name="手繪多邊形​​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5" name="手繪多邊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6" name="手繪多邊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7" name="手繪多邊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8" name="手繪多邊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9" name="手繪多邊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0" name="手繪多邊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1" name="手繪多邊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2" name="手繪多邊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3" name="手繪多邊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4" name="手繪多邊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5" name="手繪多邊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6" name="手繪多邊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7" name="手繪多邊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8" name="手繪多邊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9" name="手繪多邊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0" name="手繪多邊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1" name="手繪多邊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2" name="手繪多邊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3" name="手繪多邊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4" name="手繪多邊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5" name="手繪多邊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6" name="手繪多邊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7" name="手繪多邊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8" name="手繪多邊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9" name="手繪多邊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94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167" name="線條" descr="線條圖形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手繪多邊形​​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手繪多邊形​​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手繪多邊形​​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1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2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3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4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5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6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7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8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9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0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1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2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3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4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5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6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7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0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2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3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4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4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5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6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7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8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9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0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1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2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3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4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5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6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7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8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9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0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1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1159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583085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754581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926077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294735E-A682-4CD3-802C-AA0FE6DFE8FC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rtlCol="0" anchor="b">
            <a:noAutofit/>
          </a:bodyPr>
          <a:lstStyle>
            <a:lvl1pPr algn="l">
              <a:defRPr sz="3301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255" name="線條" descr="線條圖形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手繪多邊形​​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7" name="手繪多邊形​​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8" name="手繪多邊形​​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9" name="手繪多邊形​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0" name="手繪多邊形​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1" name="手繪多邊形​​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2" name="手繪多邊形​​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3" name="手繪多邊形​​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4" name="手繪多邊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5" name="手繪多邊形​​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6" name="手繪多邊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7" name="手繪多邊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8" name="手繪多邊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9" name="手繪多邊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0" name="手繪多邊形​​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1" name="手繪多邊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2" name="手繪多邊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3" name="手繪多邊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4" name="手繪多邊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5" name="手繪多邊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6" name="手繪多邊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7" name="手繪多邊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8" name="手繪多邊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9" name="手繪多邊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0" name="手繪多邊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1" name="手繪多邊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2" name="手繪多邊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3" name="手繪多邊形​​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4" name="手繪多邊形​​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5" name="手繪多邊形​​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6" name="手繪多邊形​​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7" name="手繪多邊形​​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8" name="手繪多邊形​​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9" name="手繪多邊形​​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0" name="手繪多邊形​​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1" name="手繪多邊形​​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2" name="手繪多邊形​​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3" name="手繪多邊形​​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4" name="手繪多邊形​​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5" name="手繪多邊形​​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6" name="手繪多邊形​​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7" name="手繪多邊形​​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8" name="手繪多邊形​​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9" name="手繪多邊形​​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0" name="手繪多邊形​​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1" name="手繪多邊形​​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2" name="手繪多邊形​​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3" name="手繪多邊形​​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4" name="手繪多邊形​​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5" name="手繪多邊形​​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6" name="手繪多邊形​​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7" name="手繪多邊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8" name="手繪多邊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9" name="手繪多邊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0" name="手繪多邊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1" name="手繪多邊形​​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2" name="手繪多邊形​​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3" name="手繪多邊形​​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4" name="手繪多邊形​​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5" name="手繪多邊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6" name="手繪多邊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7" name="手繪多邊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8" name="手繪多邊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9" name="手繪多邊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0" name="手繪多邊形​​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1" name="手繪多邊形​​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2" name="手繪多邊形​​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3" name="手繪多邊形​​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4" name="手繪多邊形​​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5" name="手繪多邊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6" name="手繪多邊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7" name="手繪多邊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8" name="手繪多邊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9" name="手繪多邊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0" name="手繪多邊形​​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1" name="手繪多邊形​​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2" name="手繪多邊形​​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3" name="手繪多邊形​​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4" name="手繪多邊形​​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5" name="手繪多邊形​​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6" name="手繪多邊形​​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7" name="手繪多邊形​​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8" name="手繪多邊形​​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9" name="手繪多邊形​​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0" name="手繪多邊形​​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1" name="手繪多邊形​​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2" name="手繪多邊形​​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3" name="手繪多邊形​​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4" name="手繪多邊形​​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5" name="手繪多邊形​​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6" name="手繪多邊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7" name="手繪多邊形​​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8" name="手繪多邊形​​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9" name="手繪多邊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0" name="手繪多邊形​​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1" name="手繪多邊形​​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2" name="手繪多邊形​​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3" name="手繪多邊形​​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4" name="手繪多邊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5" name="手繪多邊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6" name="手繪多邊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7" name="手繪多邊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8" name="手繪多邊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9" name="手繪多邊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0" name="手繪多邊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1" name="手繪多邊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2" name="手繪多邊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3" name="手繪多邊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4" name="手繪多邊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5" name="手繪多邊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6" name="手繪多邊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7" name="手繪多邊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8" name="手繪多邊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9" name="手繪多邊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0" name="手繪多邊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1" name="手繪多邊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2" name="手繪多邊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3" name="手繪多邊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4" name="手繪多邊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5" name="手繪多邊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6" name="手繪多邊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7" name="手繪多邊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8" name="手繪多邊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C041CCD-5D37-4F8B-AEE8-7CBE3F87DCBF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158" name="線條" descr="線條圖形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手繪多邊形​​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0" name="手繪多邊形​​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1" name="手繪多邊形​​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2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3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4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5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6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7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8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1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2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3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4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5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6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7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8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9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0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1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2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3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4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5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6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7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0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2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3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4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4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5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6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7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8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9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0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1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2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 rtlCol="0">
            <a:normAutofit/>
          </a:bodyPr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 rtlCol="0">
            <a:normAutofit/>
          </a:bodyPr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3F1FDD0-B62B-463A-A451-F194A3874CD3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160" name="線條" descr="線條圖形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手繪多邊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2" name="手繪多邊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3" name="手繪多邊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4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5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6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7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8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1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2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3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4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5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6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7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8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9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0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1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2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3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4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5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6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7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0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2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3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4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4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5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6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7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8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9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0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1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2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3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4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 rtlCol="0"/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661F67-92FC-487A-8910-F31C817AFA41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5" name="內容預留位置 3"/>
          <p:cNvSpPr>
            <a:spLocks noGrp="1"/>
          </p:cNvSpPr>
          <p:nvPr>
            <p:ph sz="half" idx="13"/>
          </p:nvPr>
        </p:nvSpPr>
        <p:spPr>
          <a:xfrm>
            <a:off x="4688616" y="2819401"/>
            <a:ext cx="3313277" cy="3352801"/>
          </a:xfrm>
        </p:spPr>
        <p:txBody>
          <a:bodyPr rtlCol="0"/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42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58E2-FF48-4A4D-90B1-8A65D941A4D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0357599"/>
      </p:ext>
    </p:extLst>
  </p:cSld>
  <p:clrMapOvr>
    <a:masterClrMapping/>
  </p:clrMapOvr>
  <p:transition spd="slow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156" name="線條" descr="線條圖形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手繪多邊形​​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8" name="手繪多邊形​​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9" name="手繪多邊形​​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0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1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2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3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4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5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6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7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8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1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2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3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4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5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6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7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8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9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0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1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2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3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4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5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6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7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0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2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3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4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4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5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6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7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8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9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0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F82FDFD-18A2-4FA7-913D-8D2BA1111367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161E1E-59DD-4B90-931A-B39E9CA0383F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標題和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>
              <a:defRPr sz="2401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 rtlCol="0">
            <a:normAutofit/>
          </a:bodyPr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grpSp>
        <p:nvGrpSpPr>
          <p:cNvPr id="615" name="框架" descr="方塊圖形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群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群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手繪多邊形​​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5" name="手繪多邊形​​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6" name="手繪多邊形​​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7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8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9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0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1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2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3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4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5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6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7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8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9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0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1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2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3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4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5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6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7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8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9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0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1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2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3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4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5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6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7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8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9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0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1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2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3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4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5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6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7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8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9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0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1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2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3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4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5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6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7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8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9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0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1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2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3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4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5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6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7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8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9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0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1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2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3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4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5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6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7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769" name="群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手繪多邊形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1" name="手繪多邊形​​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2" name="手繪多邊形​​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7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0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1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2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3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4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5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6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7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8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9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0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1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2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3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4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5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6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7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8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9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0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1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2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3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8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9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0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1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7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8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9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0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1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7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8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9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0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1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2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3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617" name="群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群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手繪多邊形​​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5" name="手繪多邊形​​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6" name="手繪多邊形​​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7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8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9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0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1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2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3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4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5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6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7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8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9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0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1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2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3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4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5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6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7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8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9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0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1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2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3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4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5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6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7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8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9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0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1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2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3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4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5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6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7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8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9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0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1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2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3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4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5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6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7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8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9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0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1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2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3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4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5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6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7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8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9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0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1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2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3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4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5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6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7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619" name="群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手繪多邊形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1" name="手繪多邊形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2" name="手繪多邊形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7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0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1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2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3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4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5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6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7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8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9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0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1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2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3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4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5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6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7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8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9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0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1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2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3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8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9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0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1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7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8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9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0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1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7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8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9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0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1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2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3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51BE3ED-10D9-45DE-84C7-332EAE50BBA4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>
              <a:defRPr sz="2401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grpSp>
        <p:nvGrpSpPr>
          <p:cNvPr id="614" name="框架" descr="方塊圖形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群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群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手繪多邊形​​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4" name="手繪多邊形​​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5" name="手繪多邊形​​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6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7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8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9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0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1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2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3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4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5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6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7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8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9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0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1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2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3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4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5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6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7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8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9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0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1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2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3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4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5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6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7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8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9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0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1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2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3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4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5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6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7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8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9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0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1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2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3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4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5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6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7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8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9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0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1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2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3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4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5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6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7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8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9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0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1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2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3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4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5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6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768" name="群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手繪多邊形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0" name="手繪多邊形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1" name="手繪多邊形​​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2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3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4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5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6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7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8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9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0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1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2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3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4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5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6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7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8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9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0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1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2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3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4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5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6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7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8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9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0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1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2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3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4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5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6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7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8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9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0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1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2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3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4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5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6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7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8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9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0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1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2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3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4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5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6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7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8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9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0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1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2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3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4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5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6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7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8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9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0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1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2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616" name="群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群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手繪多邊形​​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4" name="手繪多邊形​​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5" name="手繪多邊形​​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6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7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8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9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0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1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2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3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4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5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6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7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8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9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0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1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2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3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4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5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6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7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8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9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0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1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2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3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4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5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6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7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8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9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0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1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2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3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4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5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6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7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8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9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0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1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2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3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4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5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6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7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8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9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0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1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2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3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4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5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6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7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8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9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0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1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2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3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4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5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6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618" name="群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手繪多邊形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0" name="手繪多邊形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1" name="手繪多邊形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2" name="手繪多邊形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3" name="手繪多邊形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4" name="手繪多邊形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5" name="手繪多邊形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6" name="手繪多邊形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7" name="手繪多邊形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8" name="手繪多邊形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9" name="手繪多邊形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0" name="手繪多邊形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1" name="手繪多邊形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2" name="手繪多邊形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3" name="手繪多邊形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4" name="手繪多邊形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5" name="手繪多邊形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6" name="手繪多邊形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7" name="手繪多邊形​​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8" name="手繪多邊形​​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9" name="手繪多邊形​​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0" name="手繪多邊形​​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1" name="手繪多邊形​​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2" name="手繪多邊形​​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3" name="手繪多邊形​​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4" name="手繪多邊形​​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5" name="手繪多邊形​​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6" name="手繪多邊形​​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7" name="手繪多邊形​​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8" name="手繪多邊形​​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9" name="手繪多邊形​​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0" name="手繪多邊形​​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1" name="手繪多邊形​​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2" name="手繪多邊形​​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3" name="手繪多邊形​​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4" name="手繪多邊形​​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5" name="手繪多邊形​​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6" name="手繪多邊形​​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7" name="手繪多邊形​​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8" name="手繪多邊形​​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9" name="手繪多邊形​​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0" name="手繪多邊形​​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1" name="手繪多邊形​​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2" name="手繪多邊形​​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3" name="手繪多邊形​​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4" name="手繪多邊形​​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5" name="手繪多邊形​​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6" name="手繪多邊形​​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7" name="手繪多邊形​​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8" name="手繪多邊形​​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9" name="手繪多邊形​​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0" name="手繪多邊形​​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1" name="手繪多邊形​​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2" name="手繪多邊形​​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3" name="手繪多邊形​​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4" name="手繪多邊形​​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5" name="手繪多邊形​​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6" name="手繪多邊形​​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7" name="手繪多邊形​​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8" name="手繪多邊形​​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9" name="手繪多邊形​​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0" name="手繪多邊形​​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1" name="手繪多邊形​​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2" name="手繪多邊形​​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3" name="手繪多邊形​​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4" name="手繪多邊形​​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5" name="手繪多邊形​​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6" name="手繪多邊形​​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7" name="手繪多邊形​​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8" name="手繪多邊形​​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9" name="手繪多邊形​​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0" name="手繪多邊形​​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1" name="手繪多邊形​​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2" name="手繪多邊形​​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TW" altLang="en-US" dirty="0">
                    <a:solidFill>
                      <a:prstClr val="white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461FFCF-406B-44D0-863D-71305923B20B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7" name="線條" descr="線條圖形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手繪多邊形​​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手繪多邊形​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​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3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6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5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0B6C6C2-F6CE-4AA6-9624-75AD4CB039C0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7" name="線條" descr="線條圖形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手繪多邊形​​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手繪多邊形​​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​​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3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6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5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77814"/>
            <a:ext cx="6859787" cy="5898573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946656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47C8A28-30E6-4A4C-BBD3-5A9966C9174F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85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86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57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5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C8CF8-12FF-46F7-BD1A-A51D0081FEE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1718436"/>
      </p:ext>
    </p:extLst>
  </p:cSld>
  <p:clrMapOvr>
    <a:masterClrMapping/>
  </p:clrMapOvr>
  <p:transition spd="slow"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12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97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5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34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80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8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5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73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36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6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9054-1540-4A6C-977A-B2918857EBB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514117"/>
      </p:ext>
    </p:extLst>
  </p:cSld>
  <p:clrMapOvr>
    <a:masterClrMapping/>
  </p:clrMapOvr>
  <p:transition spd="slow"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9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07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31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22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80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2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97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3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0155-53B9-4A40-8D98-D02FCA190A6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674081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C4763-F477-40D5-9188-F81385DAF53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4869974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B438C-5245-48F8-932C-9982BF1A445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7265001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DE94F-B7C8-4874-8D5C-F181B3F2055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8802727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740EFC67-81FB-4F00-9376-E9C123861D7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870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按一下來編輯母片的標題樣式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新細明體" charset="-120"/>
              </a:defRPr>
            </a:lvl1pPr>
          </a:lstStyle>
          <a:p>
            <a:fld id="{AA5929CF-C6DA-4588-9F69-3C1CE2B61F9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9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20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20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20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20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0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0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201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20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202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20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2024" name="Group 40" descr="crayon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20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20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202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20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20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89E56E-42C2-4E97-8112-DE797D0A7C24}" type="datetime1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2018/3/9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BA54BD-C84D-46CE-8B72-31BFB26ABA43}" type="slidenum">
              <a:rPr lang="en-US" altLang="zh-TW" smtClean="0">
                <a:solidFill>
                  <a:prstClr val="white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11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E32A22-B082-46A8-8114-7CE8B3DFFE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D30232-57B8-48DD-B3D7-B84906DA97CF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26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mandy77727@syes.tp.edu.tw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相關圖片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b="7982"/>
          <a:stretch/>
        </p:blipFill>
        <p:spPr bwMode="auto">
          <a:xfrm>
            <a:off x="5623" y="138509"/>
            <a:ext cx="9181063" cy="48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vel Frog 旅行青蛙 旅かえる BGM 背景音乐">
            <a:hlinkClick r:id="" action="ppaction://media"/>
            <a:extLst>
              <a:ext uri="{FF2B5EF4-FFF2-40B4-BE49-F238E27FC236}">
                <a16:creationId xmlns:a16="http://schemas.microsoft.com/office/drawing/2014/main" xmlns="" id="{0DE1005F-E7EB-4BCA-A882-77F9489FC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3" y="6217944"/>
            <a:ext cx="702259" cy="702261"/>
          </a:xfrm>
          <a:prstGeom prst="rect">
            <a:avLst/>
          </a:prstGeom>
        </p:spPr>
      </p:pic>
      <p:pic>
        <p:nvPicPr>
          <p:cNvPr id="1026" name="Picture 2" descr="「旅行青蛙gif」的圖片搜尋結果">
            <a:extLst>
              <a:ext uri="{FF2B5EF4-FFF2-40B4-BE49-F238E27FC236}">
                <a16:creationId xmlns:a16="http://schemas.microsoft.com/office/drawing/2014/main" xmlns="" id="{AC39CDAF-662D-42C0-B120-080A5B9E62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27" y="4963541"/>
            <a:ext cx="3948368" cy="29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「旅行青蛙gif」的圖片搜尋結果">
            <a:extLst>
              <a:ext uri="{FF2B5EF4-FFF2-40B4-BE49-F238E27FC236}">
                <a16:creationId xmlns:a16="http://schemas.microsoft.com/office/drawing/2014/main" xmlns="" id="{85D317B4-B33F-4A70-8B2E-83A54884B6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20" y="4963541"/>
            <a:ext cx="2726418" cy="25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「旅蛙gif」的圖片搜尋結果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1088" y="4963541"/>
            <a:ext cx="3506545" cy="28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旅行青蛙gif」的圖片搜尋結果">
            <a:extLst>
              <a:ext uri="{FF2B5EF4-FFF2-40B4-BE49-F238E27FC236}">
                <a16:creationId xmlns:a16="http://schemas.microsoft.com/office/drawing/2014/main" xmlns="" id="{0264E189-544F-401D-805B-27B0B122A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9152" y="5206318"/>
            <a:ext cx="3148856" cy="24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406021" y="0"/>
            <a:ext cx="6870700" cy="12954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請家長協助配合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221" y="1158922"/>
            <a:ext cx="7696200" cy="3657600"/>
          </a:xfrm>
        </p:spPr>
        <p:txBody>
          <a:bodyPr/>
          <a:lstStyle/>
          <a:p>
            <a:pPr marL="0" indent="0">
              <a:buNone/>
            </a:pPr>
            <a:endParaRPr lang="en-US" altLang="zh-TW" sz="5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+mj-lt"/>
              <a:ea typeface="書法家中楷體" panose="02010609010101010101" pitchFamily="49" charset="-120"/>
            </a:endParaRPr>
          </a:p>
        </p:txBody>
      </p:sp>
      <p:pic>
        <p:nvPicPr>
          <p:cNvPr id="10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11318" r="3300" b="10108"/>
          <a:stretch/>
        </p:blipFill>
        <p:spPr bwMode="auto">
          <a:xfrm>
            <a:off x="12700" y="1965278"/>
            <a:ext cx="7539541" cy="489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60" y="-1"/>
            <a:ext cx="3414740" cy="215634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2719" y="709683"/>
            <a:ext cx="8007824" cy="3657600"/>
          </a:xfrm>
        </p:spPr>
        <p:txBody>
          <a:bodyPr/>
          <a:lstStyle/>
          <a:p>
            <a:r>
              <a:rPr lang="en-US" altLang="zh-TW" sz="4000" dirty="0"/>
              <a:t>Mandy </a:t>
            </a:r>
            <a:r>
              <a:rPr lang="zh-TW" altLang="en-US" sz="4000" dirty="0"/>
              <a:t>老師的信箱</a:t>
            </a:r>
            <a:r>
              <a:rPr lang="en-US" altLang="zh-TW" sz="4000" dirty="0"/>
              <a:t>: </a:t>
            </a:r>
            <a:r>
              <a:rPr lang="en-US" altLang="zh-TW" sz="4000" dirty="0" err="1" smtClean="0">
                <a:hlinkClick r:id="rId2"/>
              </a:rPr>
              <a:t>mandy77727@syes.tp.edu.tw</a:t>
            </a:r>
            <a:r>
              <a:rPr lang="zh-TW" altLang="en-US" sz="4000" dirty="0" smtClean="0"/>
              <a:t> </a:t>
            </a:r>
            <a:endParaRPr lang="en-US" altLang="zh-TW" sz="4000" dirty="0"/>
          </a:p>
          <a:p>
            <a:r>
              <a:rPr lang="en-US" altLang="zh-TW" sz="4000" dirty="0"/>
              <a:t> Mandy </a:t>
            </a:r>
            <a:r>
              <a:rPr lang="zh-TW" altLang="en-US" sz="4000" dirty="0"/>
              <a:t>老師的網站</a:t>
            </a:r>
            <a:r>
              <a:rPr lang="en-US" altLang="zh-TW" sz="4000" dirty="0"/>
              <a:t>: </a:t>
            </a:r>
            <a:r>
              <a:rPr lang="zh-TW" altLang="en-US" sz="4000" dirty="0"/>
              <a:t>信義國小網站</a:t>
            </a:r>
            <a:r>
              <a:rPr lang="zh-TW" altLang="en-US" sz="4000" dirty="0" smtClean="0"/>
              <a:t>首頁→</a:t>
            </a:r>
            <a:r>
              <a:rPr lang="en-US" altLang="zh-TW" sz="4000" dirty="0" smtClean="0"/>
              <a:t>106 </a:t>
            </a:r>
            <a:r>
              <a:rPr lang="zh-TW" altLang="en-US" sz="4000" dirty="0"/>
              <a:t>行政與班級</a:t>
            </a:r>
            <a:r>
              <a:rPr lang="zh-TW" altLang="en-US" sz="4000" dirty="0" smtClean="0"/>
              <a:t>網頁→</a:t>
            </a:r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科任老師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  <a:r>
              <a:rPr lang="zh-TW" altLang="en-US" sz="4000" dirty="0">
                <a:solidFill>
                  <a:srgbClr val="FF0000"/>
                </a:solidFill>
              </a:rPr>
              <a:t>英語科任葉德涵老師</a:t>
            </a:r>
          </a:p>
          <a:p>
            <a:r>
              <a:rPr lang="zh-TW" altLang="en-US" sz="4000" dirty="0"/>
              <a:t> </a:t>
            </a:r>
            <a:r>
              <a:rPr lang="zh-TW" altLang="en-US" sz="4000" dirty="0" smtClean="0"/>
              <a:t>平時</a:t>
            </a:r>
            <a:r>
              <a:rPr lang="zh-TW" altLang="en-US" sz="4000" dirty="0"/>
              <a:t>上課的簡報、學習單</a:t>
            </a:r>
            <a:r>
              <a:rPr lang="zh-TW" altLang="en-US" sz="4000" dirty="0" smtClean="0"/>
              <a:t>、歌曲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4000" dirty="0" smtClean="0"/>
              <a:t>影片</a:t>
            </a:r>
            <a:r>
              <a:rPr lang="zh-TW" altLang="en-US" sz="4000" dirty="0"/>
              <a:t>、照片會在網站上定期</a:t>
            </a:r>
            <a:r>
              <a:rPr lang="zh-TW" altLang="en-US" sz="4000" dirty="0" smtClean="0"/>
              <a:t>更新</a:t>
            </a:r>
            <a:r>
              <a:rPr lang="en-US" altLang="zh-TW" sz="4000" dirty="0" smtClean="0"/>
              <a:t>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8955" r="1493" b="156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3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0920" t="21839" r="51485" b="14942"/>
          <a:stretch/>
        </p:blipFill>
        <p:spPr>
          <a:xfrm>
            <a:off x="0" y="352282"/>
            <a:ext cx="4185746" cy="5170030"/>
          </a:xfrm>
          <a:prstGeom prst="rect">
            <a:avLst/>
          </a:prstGeom>
        </p:spPr>
      </p:pic>
      <p:pic>
        <p:nvPicPr>
          <p:cNvPr id="5" name="Picture 2" descr="ãwriting gifãçåçæå°çµæ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40" y="1746317"/>
            <a:ext cx="3557588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4274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dirty="0" smtClean="0">
                <a:ea typeface="新細明體" charset="-120"/>
              </a:rPr>
              <a:t>Let’s have a rich year</a:t>
            </a:r>
            <a:r>
              <a:rPr lang="zh-TW" altLang="en-US" sz="5400" b="1" dirty="0" smtClean="0">
                <a:ea typeface="新細明體" charset="-120"/>
              </a:rPr>
              <a:t>！</a:t>
            </a:r>
            <a:endParaRPr lang="zh-TW" altLang="en-US" sz="5400" b="1" dirty="0">
              <a:ea typeface="新細明體" charset="-120"/>
            </a:endParaRPr>
          </a:p>
        </p:txBody>
      </p:sp>
      <p:pic>
        <p:nvPicPr>
          <p:cNvPr id="4098" name="Picture 2" descr="「rich  gif」的圖片搜尋結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483"/>
            <a:ext cx="3806123" cy="28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「learn well gif」的圖片搜尋結果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65" y="141763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57199" y="195405"/>
            <a:ext cx="7797404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9pPr>
          </a:lstStyle>
          <a:p>
            <a:pPr algn="ctr">
              <a:defRPr/>
            </a:pPr>
            <a:r>
              <a:rPr lang="zh-TW" altLang="en-US" sz="4400" b="1" kern="0" cap="none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學期大</a:t>
            </a:r>
            <a:r>
              <a:rPr lang="zh-TW" altLang="en-US" sz="4400" b="1" kern="0" cap="none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endParaRPr lang="zh-TW" altLang="en-US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463" y="1571820"/>
            <a:ext cx="8496876" cy="70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eaLnBrk="0" hangingPunct="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zh-TW" sz="3600" b="1" dirty="0" smtClean="0">
                <a:solidFill>
                  <a:prstClr val="black"/>
                </a:solidFill>
                <a:latin typeface="+mj-lt"/>
                <a:ea typeface="新細明體" panose="02020500000000000000" pitchFamily="18" charset="-120"/>
              </a:rPr>
              <a:t>3/27 </a:t>
            </a:r>
            <a:r>
              <a:rPr lang="en-US" altLang="zh-TW" sz="3600" b="1" dirty="0" smtClean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</a:rPr>
              <a:t>Reader’s Theater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</a:rPr>
              <a:t>Competition</a:t>
            </a:r>
            <a:endParaRPr lang="en-US" altLang="zh-TW" sz="3600" b="1" dirty="0">
              <a:solidFill>
                <a:prstClr val="black"/>
              </a:solidFill>
              <a:latin typeface="+mj-lt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「OMG gif」的圖片搜尋結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41" y="2696026"/>
            <a:ext cx="3406491" cy="27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91822" y="5821163"/>
            <a:ext cx="8352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zh-TW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比賽前的每堂英文課都要帶劇本</a:t>
            </a:r>
            <a:endParaRPr lang="en-US" altLang="zh-TW" sz="4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917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0524" y="104413"/>
            <a:ext cx="93965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• </a:t>
            </a:r>
            <a:r>
              <a:rPr lang="en-US" altLang="zh-TW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Actors </a:t>
            </a:r>
            <a:r>
              <a:rPr lang="en-US" altLang="zh-TW" sz="4400" dirty="0">
                <a:latin typeface="Arial Rounded MT Bold" panose="020F0704030504030204" pitchFamily="34" charset="0"/>
              </a:rPr>
              <a:t>use their </a:t>
            </a:r>
            <a:r>
              <a:rPr lang="en-US" altLang="zh-TW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voices, facial expressions </a:t>
            </a:r>
            <a:r>
              <a:rPr lang="en-US" altLang="zh-TW" sz="4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and gestures </a:t>
            </a:r>
            <a:r>
              <a:rPr lang="en-US" altLang="zh-TW" sz="4400" dirty="0">
                <a:latin typeface="Arial Rounded MT Bold" panose="020F0704030504030204" pitchFamily="34" charset="0"/>
              </a:rPr>
              <a:t>to convey the image of the </a:t>
            </a:r>
            <a:r>
              <a:rPr lang="en-US" altLang="zh-TW" sz="4400" dirty="0" smtClean="0">
                <a:latin typeface="Arial Rounded MT Bold" panose="020F0704030504030204" pitchFamily="34" charset="0"/>
              </a:rPr>
              <a:t>scene</a:t>
            </a:r>
            <a:r>
              <a:rPr lang="en-US" altLang="zh-TW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• It’s </a:t>
            </a:r>
            <a:r>
              <a:rPr lang="en-US" altLang="zh-TW" sz="4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not ‘acted’ </a:t>
            </a:r>
            <a:r>
              <a:rPr lang="en-US" altLang="zh-TW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with </a:t>
            </a:r>
            <a:r>
              <a:rPr lang="en-US" altLang="zh-TW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physical movement.</a:t>
            </a:r>
            <a:endParaRPr lang="en-US" altLang="zh-TW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• Performers </a:t>
            </a:r>
            <a:r>
              <a:rPr lang="en-US" altLang="zh-TW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use </a:t>
            </a:r>
            <a:r>
              <a:rPr lang="en-US" altLang="zh-TW" sz="4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scripts</a:t>
            </a:r>
            <a:r>
              <a:rPr lang="en-US" altLang="zh-TW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TW" sz="4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as a </a:t>
            </a:r>
            <a:r>
              <a:rPr lang="en-US" altLang="zh-TW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guide.</a:t>
            </a:r>
            <a:endParaRPr lang="zh-TW" altLang="en-US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ãreader theater gif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39" y="4217159"/>
            <a:ext cx="3042199" cy="25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78688" cy="1470025"/>
          </a:xfrm>
        </p:spPr>
        <p:txBody>
          <a:bodyPr>
            <a:noAutofit/>
          </a:bodyPr>
          <a:lstStyle/>
          <a:p>
            <a:r>
              <a:rPr lang="en-US" altLang="zh-TW" sz="6600" b="1" dirty="0" smtClean="0">
                <a:solidFill>
                  <a:srgbClr val="7030A0"/>
                </a:solidFill>
                <a:latin typeface="Comic Sans MS" pitchFamily="66" charset="0"/>
              </a:rPr>
              <a:t>The Bremen Town Musicians</a:t>
            </a:r>
            <a:endParaRPr lang="zh-TW" altLang="en-US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4" name="Picture 2" descr="「The Bremen Town Musicians gif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47" y="2407946"/>
            <a:ext cx="2945581" cy="44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The Bremen Town Musicians gif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07946"/>
            <a:ext cx="3279043" cy="44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Bremen  Musicians gif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" y="2407946"/>
            <a:ext cx="2758595" cy="44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4177" y="-259307"/>
            <a:ext cx="6870700" cy="12954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166" y="1172571"/>
            <a:ext cx="7923094" cy="3657600"/>
          </a:xfrm>
        </p:spPr>
        <p:txBody>
          <a:bodyPr/>
          <a:lstStyle/>
          <a:p>
            <a:r>
              <a:rPr lang="en-US" altLang="zh-TW" sz="4000" dirty="0" err="1" smtClean="0">
                <a:latin typeface="+mj-lt"/>
                <a:ea typeface="新細明體" charset="-120"/>
              </a:rPr>
              <a:t>Story.Com</a:t>
            </a:r>
            <a:r>
              <a:rPr lang="zh-TW" altLang="en-US" sz="4000" dirty="0" smtClean="0">
                <a:latin typeface="+mj-lt"/>
                <a:ea typeface="微軟正黑體" panose="020B0604030504040204" pitchFamily="34" charset="-120"/>
              </a:rPr>
              <a:t>第</a:t>
            </a:r>
            <a:r>
              <a:rPr lang="en-US" altLang="zh-TW" sz="4000" dirty="0" smtClean="0">
                <a:latin typeface="+mj-lt"/>
                <a:ea typeface="新細明體" charset="-120"/>
              </a:rPr>
              <a:t>8</a:t>
            </a:r>
            <a:r>
              <a:rPr lang="zh-TW" altLang="en-US" sz="4000" dirty="0" smtClean="0">
                <a:latin typeface="+mj-lt"/>
                <a:ea typeface="微軟正黑體" panose="020B0604030504040204" pitchFamily="34" charset="-120"/>
              </a:rPr>
              <a:t>冊</a:t>
            </a:r>
            <a:endParaRPr lang="en-US" altLang="zh-TW" sz="4000" dirty="0" smtClean="0">
              <a:latin typeface="+mj-lt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chemeClr val="tx2"/>
                </a:solidFill>
                <a:latin typeface="+mj-lt"/>
                <a:ea typeface="新細明體" charset="-120"/>
              </a:rPr>
              <a:t>  </a:t>
            </a:r>
            <a:r>
              <a:rPr lang="en-US" altLang="zh-TW" sz="4000" dirty="0" smtClean="0">
                <a:solidFill>
                  <a:schemeClr val="tx2"/>
                </a:solidFill>
                <a:latin typeface="+mj-lt"/>
                <a:ea typeface="新細明體" charset="-120"/>
              </a:rPr>
              <a:t>Unit1~Unit5</a:t>
            </a:r>
            <a:r>
              <a:rPr lang="zh-TW" altLang="en-US" sz="4000" dirty="0" smtClean="0">
                <a:solidFill>
                  <a:schemeClr val="tx2"/>
                </a:solidFill>
                <a:latin typeface="+mj-lt"/>
                <a:ea typeface="新細明體" charset="-120"/>
              </a:rPr>
              <a:t> </a:t>
            </a:r>
            <a:r>
              <a:rPr lang="en-US" altLang="zh-TW" sz="4000" dirty="0" smtClean="0">
                <a:latin typeface="+mj-lt"/>
                <a:ea typeface="新細明體" charset="-120"/>
              </a:rPr>
              <a:t>+ </a:t>
            </a:r>
            <a:r>
              <a:rPr lang="en-US" altLang="zh-TW" sz="4000" dirty="0" smtClean="0">
                <a:solidFill>
                  <a:schemeClr val="tx2"/>
                </a:solidFill>
                <a:latin typeface="+mj-lt"/>
                <a:ea typeface="新細明體" charset="-120"/>
              </a:rPr>
              <a:t>2 Review</a:t>
            </a:r>
            <a:r>
              <a:rPr lang="zh-TW" altLang="en-US" sz="4000" dirty="0" smtClean="0">
                <a:solidFill>
                  <a:schemeClr val="tx2"/>
                </a:solidFill>
                <a:latin typeface="+mj-lt"/>
                <a:ea typeface="微軟正黑體" panose="020B0604030504040204" pitchFamily="34" charset="-120"/>
              </a:rPr>
              <a:t>單元</a:t>
            </a:r>
            <a:endParaRPr lang="en-US" altLang="zh-TW" sz="4000" dirty="0">
              <a:latin typeface="+mj-lt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6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3098" r="2330" b="6825"/>
          <a:stretch>
            <a:fillRect/>
          </a:stretch>
        </p:blipFill>
        <p:spPr bwMode="auto">
          <a:xfrm>
            <a:off x="4674505" y="2743201"/>
            <a:ext cx="4469495" cy="328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「story.com 8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r="13499"/>
          <a:stretch/>
        </p:blipFill>
        <p:spPr bwMode="auto">
          <a:xfrm>
            <a:off x="0" y="2743201"/>
            <a:ext cx="2320119" cy="32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story.com 8」的圖片搜尋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r="14030"/>
          <a:stretch/>
        </p:blipFill>
        <p:spPr bwMode="auto">
          <a:xfrm>
            <a:off x="2320119" y="2743201"/>
            <a:ext cx="2320120" cy="32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6741" y="873456"/>
            <a:ext cx="7516507" cy="5117910"/>
          </a:xfrm>
        </p:spPr>
        <p:txBody>
          <a:bodyPr/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Topic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服飾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公共場所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日常活動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過去式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</a:p>
          <a:p>
            <a:pPr marL="0" indent="0">
              <a:buNone/>
            </a:pP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地球日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諺語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Phonics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41482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773" y="709684"/>
            <a:ext cx="8980227" cy="5950424"/>
          </a:xfrm>
        </p:spPr>
        <p:txBody>
          <a:bodyPr/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+1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節英語課的上課內容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皆為自編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RT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44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西洋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行歌曲</a:t>
            </a:r>
            <a:endParaRPr lang="en-US" altLang="zh-TW" sz="4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國際教育</a:t>
            </a:r>
            <a:endParaRPr lang="en-US" altLang="zh-TW" sz="4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短文閱讀</a:t>
            </a:r>
            <a:endParaRPr lang="en-US" altLang="zh-TW" sz="4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漫畫</a:t>
            </a:r>
            <a:endParaRPr lang="en-US" altLang="zh-TW" sz="4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2349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6743" y="96555"/>
            <a:ext cx="6870700" cy="12954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958" y="1634509"/>
            <a:ext cx="6646459" cy="2641600"/>
          </a:xfrm>
        </p:spPr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課堂參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 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)%</a:t>
            </a: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作業繳交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( 20 )%</a:t>
            </a: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( 20 ) 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</a:p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期中多元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( 20 )%</a:t>
            </a: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)%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圓角矩形圖說文字 1"/>
          <p:cNvSpPr/>
          <p:nvPr/>
        </p:nvSpPr>
        <p:spPr bwMode="auto">
          <a:xfrm>
            <a:off x="6281286" y="2046942"/>
            <a:ext cx="2862714" cy="1596788"/>
          </a:xfrm>
          <a:prstGeom prst="wedgeRoundRectCallout">
            <a:avLst>
              <a:gd name="adj1" fmla="val -64838"/>
              <a:gd name="adj2" fmla="val -254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準時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完成</a:t>
            </a:r>
            <a:r>
              <a:rPr lang="zh-TW" altLang="en-US" sz="2800" dirty="0"/>
              <a:t>度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訂</a:t>
            </a:r>
            <a:r>
              <a:rPr lang="zh-TW" altLang="en-US" sz="2800" dirty="0"/>
              <a:t>正</a:t>
            </a:r>
            <a:r>
              <a:rPr lang="zh-TW" altLang="en-US" sz="2800" dirty="0" smtClean="0"/>
              <a:t>情形</a:t>
            </a:r>
            <a:endParaRPr lang="en-US" altLang="zh-TW" sz="2800" dirty="0" smtClean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zh-TW" sz="2800" dirty="0" smtClean="0"/>
          </a:p>
        </p:txBody>
      </p:sp>
      <p:sp>
        <p:nvSpPr>
          <p:cNvPr id="3" name="圓角矩形圖說文字 2"/>
          <p:cNvSpPr/>
          <p:nvPr/>
        </p:nvSpPr>
        <p:spPr bwMode="auto">
          <a:xfrm>
            <a:off x="5800300" y="4897334"/>
            <a:ext cx="3237528" cy="1121329"/>
          </a:xfrm>
          <a:prstGeom prst="wedgeRoundRectCallout">
            <a:avLst>
              <a:gd name="adj1" fmla="val -40794"/>
              <a:gd name="adj2" fmla="val -68190"/>
              <a:gd name="adj3" fmla="val 16667"/>
            </a:avLst>
          </a:prstGeom>
          <a:solidFill>
            <a:srgbClr val="B068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AutoNum type="arabicPeriod"/>
            </a:pPr>
            <a:r>
              <a:rPr lang="en-US" altLang="zh-TW" sz="2800" dirty="0" smtClean="0"/>
              <a:t>RT</a:t>
            </a:r>
            <a:r>
              <a:rPr lang="zh-TW" altLang="en-US" sz="2800" dirty="0" smtClean="0"/>
              <a:t>活動練習情形</a:t>
            </a:r>
            <a:r>
              <a:rPr lang="en-US" altLang="zh-TW" sz="2800" dirty="0" smtClean="0"/>
              <a:t>&amp;</a:t>
            </a:r>
            <a:r>
              <a:rPr lang="zh-TW" altLang="en-US" sz="2800" dirty="0" smtClean="0"/>
              <a:t>上台發表</a:t>
            </a:r>
            <a:endParaRPr lang="zh-TW" altLang="en-US" sz="2800" dirty="0"/>
          </a:p>
        </p:txBody>
      </p:sp>
      <p:sp>
        <p:nvSpPr>
          <p:cNvPr id="4" name="圓角矩形圖說文字 3"/>
          <p:cNvSpPr/>
          <p:nvPr/>
        </p:nvSpPr>
        <p:spPr bwMode="auto">
          <a:xfrm>
            <a:off x="136478" y="2319897"/>
            <a:ext cx="1992573" cy="733861"/>
          </a:xfrm>
          <a:prstGeom prst="wedgeRoundRectCallout">
            <a:avLst>
              <a:gd name="adj1" fmla="val 26302"/>
              <a:gd name="adj2" fmla="val 9599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</a:t>
            </a:r>
            <a:r>
              <a:rPr lang="zh-TW" altLang="en-US" sz="2800" dirty="0" smtClean="0"/>
              <a:t>隨</a:t>
            </a:r>
            <a:r>
              <a:rPr lang="zh-TW" altLang="en-US" sz="2800" dirty="0"/>
              <a:t>堂</a:t>
            </a:r>
            <a:r>
              <a:rPr lang="zh-TW" altLang="en-US" sz="2800" dirty="0" smtClean="0"/>
              <a:t>小考</a:t>
            </a:r>
            <a:endParaRPr lang="en-US" altLang="zh-TW" sz="2800" dirty="0" smtClean="0"/>
          </a:p>
        </p:txBody>
      </p:sp>
      <p:sp>
        <p:nvSpPr>
          <p:cNvPr id="7" name="圓角矩形圖說文字 6"/>
          <p:cNvSpPr/>
          <p:nvPr/>
        </p:nvSpPr>
        <p:spPr bwMode="auto">
          <a:xfrm>
            <a:off x="6010606" y="586854"/>
            <a:ext cx="2764903" cy="988988"/>
          </a:xfrm>
          <a:prstGeom prst="wedgeRoundRectCallout">
            <a:avLst>
              <a:gd name="adj1" fmla="val -77795"/>
              <a:gd name="adj2" fmla="val 63537"/>
              <a:gd name="adj3" fmla="val 16667"/>
            </a:avLst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個人戰力表</a:t>
            </a:r>
            <a:endParaRPr lang="en-US" altLang="zh-TW" sz="2800" dirty="0" smtClean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課堂</a:t>
            </a:r>
            <a:r>
              <a:rPr lang="zh-TW" altLang="en-US" sz="2800" dirty="0" smtClean="0"/>
              <a:t>活</a:t>
            </a:r>
            <a:r>
              <a:rPr lang="zh-TW" altLang="en-US" sz="2800" dirty="0"/>
              <a:t>動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1744402" y="5877534"/>
            <a:ext cx="3632816" cy="713380"/>
          </a:xfrm>
          <a:prstGeom prst="wedgeRoundRectCallout">
            <a:avLst>
              <a:gd name="adj1" fmla="val -28986"/>
              <a:gd name="adj2" fmla="val -9688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筆試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聽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&amp;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讀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&amp;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寫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7942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5108" y="0"/>
            <a:ext cx="6870700" cy="12954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家庭作業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1" y="1519450"/>
            <a:ext cx="7884994" cy="2260600"/>
          </a:xfrm>
        </p:spPr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將貼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每週五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貼於聯絡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簿中，請小朋友按時完成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「英語能力進化表」活動已貼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在課本上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，請家長協助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孩子簽名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認證，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一起協助孩子累積豐厚的英語實力喔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到學校的簡報">
  <a:themeElements>
    <a:clrScheme name="BackToSchl_TP0101872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ToSchl_TP01018721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ckToSchl_TP010187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黑板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6_TF02804846_TF02804846.potx" id="{3FE80767-388A-45D3-A464-874557DCEE83}" vid="{F603BDC4-59DE-46BD-BE43-6B7C1150DAC5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回到學校的簡報</Template>
  <TotalTime>646</TotalTime>
  <Words>297</Words>
  <Application>Microsoft Office PowerPoint</Application>
  <PresentationFormat>如螢幕大小 (4:3)</PresentationFormat>
  <Paragraphs>52</Paragraphs>
  <Slides>13</Slides>
  <Notes>6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13</vt:i4>
      </vt:variant>
    </vt:vector>
  </HeadingPairs>
  <TitlesOfParts>
    <vt:vector size="28" baseType="lpstr">
      <vt:lpstr>Microsoft JhengHei UI</vt:lpstr>
      <vt:lpstr>書法家中楷體</vt:lpstr>
      <vt:lpstr>微軟正黑體</vt:lpstr>
      <vt:lpstr>新細明體</vt:lpstr>
      <vt:lpstr>Arial</vt:lpstr>
      <vt:lpstr>Arial Rounded MT Bold</vt:lpstr>
      <vt:lpstr>Calibri</vt:lpstr>
      <vt:lpstr>Comic Sans MS</vt:lpstr>
      <vt:lpstr>Consolas</vt:lpstr>
      <vt:lpstr>Symbol</vt:lpstr>
      <vt:lpstr>回到學校的簡報</vt:lpstr>
      <vt:lpstr>Crayons</vt:lpstr>
      <vt:lpstr>黑板 16x9</vt:lpstr>
      <vt:lpstr>Office 佈景主題</vt:lpstr>
      <vt:lpstr>1_Office 佈景主題</vt:lpstr>
      <vt:lpstr>PowerPoint 簡報</vt:lpstr>
      <vt:lpstr>PowerPoint 簡報</vt:lpstr>
      <vt:lpstr>PowerPoint 簡報</vt:lpstr>
      <vt:lpstr>The Bremen Town Musicians</vt:lpstr>
      <vt:lpstr>課程內容</vt:lpstr>
      <vt:lpstr>PowerPoint 簡報</vt:lpstr>
      <vt:lpstr>PowerPoint 簡報</vt:lpstr>
      <vt:lpstr>評量說明</vt:lpstr>
      <vt:lpstr>家庭作業</vt:lpstr>
      <vt:lpstr>請家長協助配合事項</vt:lpstr>
      <vt:lpstr>PowerPoint 簡報</vt:lpstr>
      <vt:lpstr>PowerPoint 簡報</vt:lpstr>
      <vt:lpstr>Let’s have a rich year！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104學年度五年級 上學期英語 Miss Liang</dc:title>
  <dc:creator>User</dc:creator>
  <cp:lastModifiedBy>User</cp:lastModifiedBy>
  <cp:revision>91</cp:revision>
  <dcterms:created xsi:type="dcterms:W3CDTF">2015-09-02T01:07:54Z</dcterms:created>
  <dcterms:modified xsi:type="dcterms:W3CDTF">2018-03-09T07:55:51Z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TC010187211028</vt:lpwstr>
  </property>
</Properties>
</file>